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7" r:id="rId4"/>
    <p:sldId id="258" r:id="rId5"/>
    <p:sldId id="296" r:id="rId6"/>
    <p:sldId id="259" r:id="rId7"/>
    <p:sldId id="262" r:id="rId8"/>
    <p:sldId id="275" r:id="rId9"/>
    <p:sldId id="276" r:id="rId10"/>
    <p:sldId id="280" r:id="rId11"/>
    <p:sldId id="278" r:id="rId12"/>
    <p:sldId id="281" r:id="rId13"/>
    <p:sldId id="282" r:id="rId14"/>
    <p:sldId id="283" r:id="rId15"/>
    <p:sldId id="287" r:id="rId16"/>
    <p:sldId id="288" r:id="rId17"/>
    <p:sldId id="289" r:id="rId18"/>
    <p:sldId id="286" r:id="rId19"/>
    <p:sldId id="291" r:id="rId20"/>
    <p:sldId id="266" r:id="rId21"/>
    <p:sldId id="293" r:id="rId22"/>
    <p:sldId id="294" r:id="rId23"/>
    <p:sldId id="295" r:id="rId24"/>
    <p:sldId id="267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F2C68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11E"/>
    <a:srgbClr val="C2225D"/>
    <a:srgbClr val="FFD966"/>
    <a:srgbClr val="0F2C68"/>
    <a:srgbClr val="07AD4A"/>
    <a:srgbClr val="19B930"/>
    <a:srgbClr val="002060"/>
    <a:srgbClr val="DFDF1B"/>
    <a:srgbClr val="FF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F2C68"/>
        </a:fontRef>
        <a:srgbClr val="0F2C6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F2C68"/>
        </a:fontRef>
        <a:srgbClr val="0F2C6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F2C68"/>
              </a:solidFill>
              <a:prstDash val="solid"/>
              <a:round/>
            </a:ln>
          </a:top>
          <a:bottom>
            <a:ln w="25400" cap="flat">
              <a:solidFill>
                <a:srgbClr val="0F2C6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F2C68"/>
              </a:solidFill>
              <a:prstDash val="solid"/>
              <a:round/>
            </a:ln>
          </a:top>
          <a:bottom>
            <a:ln w="25400" cap="flat">
              <a:solidFill>
                <a:srgbClr val="0F2C6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2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F2C6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F2C6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F2C6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0F2C68"/>
              </a:solidFill>
              <a:prstDash val="solid"/>
              <a:round/>
            </a:ln>
          </a:left>
          <a:right>
            <a:ln w="12700" cap="flat">
              <a:solidFill>
                <a:srgbClr val="0F2C68"/>
              </a:solidFill>
              <a:prstDash val="solid"/>
              <a:round/>
            </a:ln>
          </a:right>
          <a:top>
            <a:ln w="12700" cap="flat">
              <a:solidFill>
                <a:srgbClr val="0F2C68"/>
              </a:solidFill>
              <a:prstDash val="solid"/>
              <a:round/>
            </a:ln>
          </a:top>
          <a:bottom>
            <a:ln w="12700" cap="flat">
              <a:solidFill>
                <a:srgbClr val="0F2C68"/>
              </a:solidFill>
              <a:prstDash val="solid"/>
              <a:round/>
            </a:ln>
          </a:bottom>
          <a:insideH>
            <a:ln w="12700" cap="flat">
              <a:solidFill>
                <a:srgbClr val="0F2C68"/>
              </a:solidFill>
              <a:prstDash val="solid"/>
              <a:round/>
            </a:ln>
          </a:insideH>
          <a:insideV>
            <a:ln w="12700" cap="flat">
              <a:solidFill>
                <a:srgbClr val="0F2C68"/>
              </a:solidFill>
              <a:prstDash val="solid"/>
              <a:round/>
            </a:ln>
          </a:insideV>
        </a:tcBdr>
        <a:fill>
          <a:solidFill>
            <a:srgbClr val="0F2C6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0F2C68"/>
              </a:solidFill>
              <a:prstDash val="solid"/>
              <a:round/>
            </a:ln>
          </a:left>
          <a:right>
            <a:ln w="12700" cap="flat">
              <a:solidFill>
                <a:srgbClr val="0F2C68"/>
              </a:solidFill>
              <a:prstDash val="solid"/>
              <a:round/>
            </a:ln>
          </a:right>
          <a:top>
            <a:ln w="12700" cap="flat">
              <a:solidFill>
                <a:srgbClr val="0F2C68"/>
              </a:solidFill>
              <a:prstDash val="solid"/>
              <a:round/>
            </a:ln>
          </a:top>
          <a:bottom>
            <a:ln w="12700" cap="flat">
              <a:solidFill>
                <a:srgbClr val="0F2C68"/>
              </a:solidFill>
              <a:prstDash val="solid"/>
              <a:round/>
            </a:ln>
          </a:bottom>
          <a:insideH>
            <a:ln w="12700" cap="flat">
              <a:solidFill>
                <a:srgbClr val="0F2C68"/>
              </a:solidFill>
              <a:prstDash val="solid"/>
              <a:round/>
            </a:ln>
          </a:insideH>
          <a:insideV>
            <a:ln w="12700" cap="flat">
              <a:solidFill>
                <a:srgbClr val="0F2C68"/>
              </a:solidFill>
              <a:prstDash val="solid"/>
              <a:round/>
            </a:ln>
          </a:insideV>
        </a:tcBdr>
        <a:fill>
          <a:solidFill>
            <a:srgbClr val="0F2C68">
              <a:alpha val="20000"/>
            </a:srgbClr>
          </a:solidFill>
        </a:fill>
      </a:tcStyle>
    </a:firstCol>
    <a:lastRow>
      <a:tcTxStyle b="on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0F2C68"/>
              </a:solidFill>
              <a:prstDash val="solid"/>
              <a:round/>
            </a:ln>
          </a:left>
          <a:right>
            <a:ln w="12700" cap="flat">
              <a:solidFill>
                <a:srgbClr val="0F2C68"/>
              </a:solidFill>
              <a:prstDash val="solid"/>
              <a:round/>
            </a:ln>
          </a:right>
          <a:top>
            <a:ln w="50800" cap="flat">
              <a:solidFill>
                <a:srgbClr val="0F2C68"/>
              </a:solidFill>
              <a:prstDash val="solid"/>
              <a:round/>
            </a:ln>
          </a:top>
          <a:bottom>
            <a:ln w="12700" cap="flat">
              <a:solidFill>
                <a:srgbClr val="0F2C68"/>
              </a:solidFill>
              <a:prstDash val="solid"/>
              <a:round/>
            </a:ln>
          </a:bottom>
          <a:insideH>
            <a:ln w="12700" cap="flat">
              <a:solidFill>
                <a:srgbClr val="0F2C68"/>
              </a:solidFill>
              <a:prstDash val="solid"/>
              <a:round/>
            </a:ln>
          </a:insideH>
          <a:insideV>
            <a:ln w="12700" cap="flat">
              <a:solidFill>
                <a:srgbClr val="0F2C6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F2C68"/>
        </a:fontRef>
        <a:srgbClr val="0F2C68"/>
      </a:tcTxStyle>
      <a:tcStyle>
        <a:tcBdr>
          <a:left>
            <a:ln w="12700" cap="flat">
              <a:solidFill>
                <a:srgbClr val="0F2C68"/>
              </a:solidFill>
              <a:prstDash val="solid"/>
              <a:round/>
            </a:ln>
          </a:left>
          <a:right>
            <a:ln w="12700" cap="flat">
              <a:solidFill>
                <a:srgbClr val="0F2C68"/>
              </a:solidFill>
              <a:prstDash val="solid"/>
              <a:round/>
            </a:ln>
          </a:right>
          <a:top>
            <a:ln w="12700" cap="flat">
              <a:solidFill>
                <a:srgbClr val="0F2C68"/>
              </a:solidFill>
              <a:prstDash val="solid"/>
              <a:round/>
            </a:ln>
          </a:top>
          <a:bottom>
            <a:ln w="25400" cap="flat">
              <a:solidFill>
                <a:srgbClr val="0F2C68"/>
              </a:solidFill>
              <a:prstDash val="solid"/>
              <a:round/>
            </a:ln>
          </a:bottom>
          <a:insideH>
            <a:ln w="12700" cap="flat">
              <a:solidFill>
                <a:srgbClr val="0F2C68"/>
              </a:solidFill>
              <a:prstDash val="solid"/>
              <a:round/>
            </a:ln>
          </a:insideH>
          <a:insideV>
            <a:ln w="12700" cap="flat">
              <a:solidFill>
                <a:srgbClr val="0F2C68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C997B-8C98-4367-9EAA-53B8C04C04A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A881BB2-F673-44DE-9A3F-1978E2C0D2B2}">
      <dgm:prSet phldrT="[Текст]" custT="1"/>
      <dgm:spPr>
        <a:solidFill>
          <a:srgbClr val="EDEDED"/>
        </a:solidFill>
      </dgm:spPr>
      <dgm:t>
        <a:bodyPr/>
        <a:lstStyle/>
        <a:p>
          <a:r>
            <a:rPr lang="en-US" sz="1800" dirty="0">
              <a:latin typeface="HSE Sans" panose="02000000000000000000"/>
            </a:rPr>
            <a:t>1. </a:t>
          </a:r>
          <a:r>
            <a:rPr lang="ru-RU" sz="1800" b="1" u="sng" dirty="0">
              <a:latin typeface="HSE Sans" panose="02000000000000000000"/>
            </a:rPr>
            <a:t>Провести теоретический анализ</a:t>
          </a:r>
          <a:r>
            <a:rPr lang="ru-RU" sz="1800" dirty="0">
              <a:latin typeface="HSE Sans" panose="02000000000000000000"/>
            </a:rPr>
            <a:t> научных исследований и методов анализа данных</a:t>
          </a:r>
        </a:p>
      </dgm:t>
    </dgm:pt>
    <dgm:pt modelId="{CD695D69-F134-481A-9A5F-AECBE400D673}" type="parTrans" cxnId="{82771493-18F7-44BD-A373-8EE4ECE99FDD}">
      <dgm:prSet/>
      <dgm:spPr/>
      <dgm:t>
        <a:bodyPr/>
        <a:lstStyle/>
        <a:p>
          <a:endParaRPr lang="ru-RU" sz="2000"/>
        </a:p>
      </dgm:t>
    </dgm:pt>
    <dgm:pt modelId="{2B669497-B66B-4861-8E65-E7C223470FA6}" type="sibTrans" cxnId="{82771493-18F7-44BD-A373-8EE4ECE99FDD}">
      <dgm:prSet/>
      <dgm:spPr/>
      <dgm:t>
        <a:bodyPr/>
        <a:lstStyle/>
        <a:p>
          <a:endParaRPr lang="ru-RU" sz="2000"/>
        </a:p>
      </dgm:t>
    </dgm:pt>
    <dgm:pt modelId="{5D12BA24-515A-435A-A65C-0C554A9968E9}">
      <dgm:prSet phldrT="[Текст]" custT="1"/>
      <dgm:spPr>
        <a:solidFill>
          <a:srgbClr val="EDEDED"/>
        </a:solidFill>
      </dgm:spPr>
      <dgm:t>
        <a:bodyPr/>
        <a:lstStyle/>
        <a:p>
          <a:r>
            <a:rPr lang="en-US" sz="1800" dirty="0">
              <a:latin typeface="HSE Sans" panose="02000000000000000000"/>
            </a:rPr>
            <a:t>2. </a:t>
          </a:r>
          <a:r>
            <a:rPr lang="ru-RU" sz="1800" b="1" u="sng" dirty="0">
              <a:latin typeface="HSE Sans" panose="02000000000000000000"/>
            </a:rPr>
            <a:t>Провести кластерный анализ</a:t>
          </a:r>
          <a:r>
            <a:rPr lang="ru-RU" sz="1800" dirty="0">
              <a:latin typeface="HSE Sans" panose="02000000000000000000"/>
            </a:rPr>
            <a:t> и использовать значение кластера в следующих моделях</a:t>
          </a:r>
        </a:p>
      </dgm:t>
    </dgm:pt>
    <dgm:pt modelId="{DF1F0319-C9B0-4D7B-A2A7-8D844A71C6BA}" type="parTrans" cxnId="{B383D9F7-E86A-44FB-B3A3-0A8BCA32090C}">
      <dgm:prSet/>
      <dgm:spPr/>
      <dgm:t>
        <a:bodyPr/>
        <a:lstStyle/>
        <a:p>
          <a:endParaRPr lang="ru-RU" sz="2000"/>
        </a:p>
      </dgm:t>
    </dgm:pt>
    <dgm:pt modelId="{B05249CC-4361-4DCA-AAC6-9CA583149213}" type="sibTrans" cxnId="{B383D9F7-E86A-44FB-B3A3-0A8BCA32090C}">
      <dgm:prSet/>
      <dgm:spPr/>
      <dgm:t>
        <a:bodyPr/>
        <a:lstStyle/>
        <a:p>
          <a:endParaRPr lang="ru-RU" sz="2000"/>
        </a:p>
      </dgm:t>
    </dgm:pt>
    <dgm:pt modelId="{C9AADECD-D6F9-448E-9EFD-7E43DCCFC80E}">
      <dgm:prSet phldrT="[Текст]" custT="1"/>
      <dgm:spPr>
        <a:solidFill>
          <a:srgbClr val="EDEDED"/>
        </a:solidFill>
      </dgm:spPr>
      <dgm:t>
        <a:bodyPr/>
        <a:lstStyle/>
        <a:p>
          <a:r>
            <a:rPr lang="en-US" sz="1800" dirty="0">
              <a:latin typeface="HSE Sans" panose="02000000000000000000"/>
            </a:rPr>
            <a:t>3</a:t>
          </a:r>
          <a:r>
            <a:rPr lang="en-US" sz="1800" b="0" u="none" dirty="0">
              <a:latin typeface="HSE Sans" panose="02000000000000000000"/>
            </a:rPr>
            <a:t>. </a:t>
          </a:r>
          <a:r>
            <a:rPr lang="ru-RU" sz="1800" b="1" u="sng" dirty="0">
              <a:latin typeface="HSE Sans" panose="02000000000000000000"/>
            </a:rPr>
            <a:t>Построить нейронную сеть</a:t>
          </a:r>
          <a:r>
            <a:rPr lang="ru-RU" sz="1800" dirty="0">
              <a:latin typeface="HSE Sans" panose="02000000000000000000"/>
            </a:rPr>
            <a:t> и обучить её на текстовых данных, предсказания записать в виде дополнительных переменных</a:t>
          </a:r>
        </a:p>
      </dgm:t>
    </dgm:pt>
    <dgm:pt modelId="{88999142-7D48-4B24-8628-400B459C0DC4}" type="parTrans" cxnId="{8D006F43-9382-4AE8-AFBC-7ACA6F0276B7}">
      <dgm:prSet/>
      <dgm:spPr/>
      <dgm:t>
        <a:bodyPr/>
        <a:lstStyle/>
        <a:p>
          <a:endParaRPr lang="ru-RU" sz="2000"/>
        </a:p>
      </dgm:t>
    </dgm:pt>
    <dgm:pt modelId="{63D56709-C13B-4567-BA35-49625C65AFE6}" type="sibTrans" cxnId="{8D006F43-9382-4AE8-AFBC-7ACA6F0276B7}">
      <dgm:prSet/>
      <dgm:spPr/>
      <dgm:t>
        <a:bodyPr/>
        <a:lstStyle/>
        <a:p>
          <a:endParaRPr lang="ru-RU" sz="2000"/>
        </a:p>
      </dgm:t>
    </dgm:pt>
    <dgm:pt modelId="{8B9D8F65-4588-4557-9110-CC06AE33F894}">
      <dgm:prSet custT="1"/>
      <dgm:spPr>
        <a:solidFill>
          <a:srgbClr val="EDEDED"/>
        </a:solidFill>
      </dgm:spPr>
      <dgm:t>
        <a:bodyPr/>
        <a:lstStyle/>
        <a:p>
          <a:r>
            <a:rPr lang="en-US" sz="1800" dirty="0">
              <a:latin typeface="HSE Sans" panose="02000000000000000000"/>
            </a:rPr>
            <a:t>5. </a:t>
          </a:r>
          <a:r>
            <a:rPr lang="ru-RU" sz="1800" b="1" u="sng" dirty="0">
              <a:latin typeface="HSE Sans" panose="02000000000000000000"/>
            </a:rPr>
            <a:t>Сравнить полученные метрики качества</a:t>
          </a:r>
          <a:r>
            <a:rPr lang="ru-RU" sz="1800" dirty="0">
              <a:latin typeface="HSE Sans" panose="02000000000000000000"/>
            </a:rPr>
            <a:t> новых и старых методов машинного обучения</a:t>
          </a:r>
          <a:endParaRPr lang="en-US" sz="1800" dirty="0">
            <a:latin typeface="HSE Sans" panose="02000000000000000000"/>
          </a:endParaRPr>
        </a:p>
      </dgm:t>
    </dgm:pt>
    <dgm:pt modelId="{098652CA-9B51-409D-A8E7-B429AF5BCBC3}" type="parTrans" cxnId="{3DBF1C37-6FC2-4E72-A470-C58CC1911A23}">
      <dgm:prSet/>
      <dgm:spPr/>
      <dgm:t>
        <a:bodyPr/>
        <a:lstStyle/>
        <a:p>
          <a:endParaRPr lang="ru-RU" sz="2000"/>
        </a:p>
      </dgm:t>
    </dgm:pt>
    <dgm:pt modelId="{84870B82-3973-4937-9C8F-A444D021D36D}" type="sibTrans" cxnId="{3DBF1C37-6FC2-4E72-A470-C58CC1911A23}">
      <dgm:prSet/>
      <dgm:spPr/>
      <dgm:t>
        <a:bodyPr/>
        <a:lstStyle/>
        <a:p>
          <a:endParaRPr lang="ru-RU" sz="2000"/>
        </a:p>
      </dgm:t>
    </dgm:pt>
    <dgm:pt modelId="{4B2ACBC6-FA90-4591-B875-7BB2965B50C8}">
      <dgm:prSet custT="1"/>
      <dgm:spPr>
        <a:solidFill>
          <a:srgbClr val="EDEDED"/>
        </a:solidFill>
      </dgm:spPr>
      <dgm:t>
        <a:bodyPr/>
        <a:lstStyle/>
        <a:p>
          <a:r>
            <a:rPr lang="en-US" sz="1800" dirty="0">
              <a:latin typeface="HSE Sans" panose="02000000000000000000"/>
            </a:rPr>
            <a:t>4. </a:t>
          </a:r>
          <a:r>
            <a:rPr lang="ru-RU" sz="1800" b="1" u="sng" dirty="0">
              <a:latin typeface="HSE Sans" panose="02000000000000000000"/>
            </a:rPr>
            <a:t>Проверить</a:t>
          </a:r>
          <a:r>
            <a:rPr lang="ru-RU" sz="1800" dirty="0">
              <a:latin typeface="HSE Sans" panose="02000000000000000000"/>
            </a:rPr>
            <a:t>, как внедрение текстовых данных улучшает предиктивную способность модели</a:t>
          </a:r>
          <a:endParaRPr lang="en-US" sz="1800" dirty="0">
            <a:latin typeface="HSE Sans" panose="02000000000000000000"/>
          </a:endParaRPr>
        </a:p>
      </dgm:t>
    </dgm:pt>
    <dgm:pt modelId="{1B4026EB-59D8-4571-891F-8B0C5C4A3C37}" type="parTrans" cxnId="{573F16C0-6C38-4F0C-98D6-3D4EFF404307}">
      <dgm:prSet/>
      <dgm:spPr/>
      <dgm:t>
        <a:bodyPr/>
        <a:lstStyle/>
        <a:p>
          <a:endParaRPr lang="ru-RU"/>
        </a:p>
      </dgm:t>
    </dgm:pt>
    <dgm:pt modelId="{40BDA294-4380-4D36-8244-193F69898BF9}" type="sibTrans" cxnId="{573F16C0-6C38-4F0C-98D6-3D4EFF404307}">
      <dgm:prSet/>
      <dgm:spPr/>
      <dgm:t>
        <a:bodyPr/>
        <a:lstStyle/>
        <a:p>
          <a:endParaRPr lang="ru-RU"/>
        </a:p>
      </dgm:t>
    </dgm:pt>
    <dgm:pt modelId="{414A3D81-AB5C-42DA-A019-B5A9962AB6F1}" type="pres">
      <dgm:prSet presAssocID="{84CC997B-8C98-4367-9EAA-53B8C04C04A5}" presName="Name0" presStyleCnt="0">
        <dgm:presLayoutVars>
          <dgm:dir/>
          <dgm:resizeHandles val="exact"/>
        </dgm:presLayoutVars>
      </dgm:prSet>
      <dgm:spPr/>
    </dgm:pt>
    <dgm:pt modelId="{01D6C028-60D5-4D30-A46C-77F520A1E90A}" type="pres">
      <dgm:prSet presAssocID="{6A881BB2-F673-44DE-9A3F-1978E2C0D2B2}" presName="composite" presStyleCnt="0"/>
      <dgm:spPr/>
    </dgm:pt>
    <dgm:pt modelId="{17D118F0-70EC-485D-A6A7-8C879ECC3F7F}" type="pres">
      <dgm:prSet presAssocID="{6A881BB2-F673-44DE-9A3F-1978E2C0D2B2}" presName="rect1" presStyleLbl="trAlignAcc1" presStyleIdx="0" presStyleCnt="5">
        <dgm:presLayoutVars>
          <dgm:bulletEnabled val="1"/>
        </dgm:presLayoutVars>
      </dgm:prSet>
      <dgm:spPr/>
    </dgm:pt>
    <dgm:pt modelId="{D391F6FB-7C95-40C6-94B1-F5F254961CF8}" type="pres">
      <dgm:prSet presAssocID="{6A881BB2-F673-44DE-9A3F-1978E2C0D2B2}" presName="rect2" presStyleLbl="fgImgPlace1" presStyleIdx="0" presStyleCnt="5"/>
      <dgm:spPr/>
    </dgm:pt>
    <dgm:pt modelId="{FDA63DB2-4457-4174-92CC-DF7D707FB288}" type="pres">
      <dgm:prSet presAssocID="{2B669497-B66B-4861-8E65-E7C223470FA6}" presName="sibTrans" presStyleCnt="0"/>
      <dgm:spPr/>
    </dgm:pt>
    <dgm:pt modelId="{071DEBC1-E916-4484-ACDC-BE9D1AC793FF}" type="pres">
      <dgm:prSet presAssocID="{5D12BA24-515A-435A-A65C-0C554A9968E9}" presName="composite" presStyleCnt="0"/>
      <dgm:spPr/>
    </dgm:pt>
    <dgm:pt modelId="{EA0C1834-7169-4C3F-B393-FBE96F726160}" type="pres">
      <dgm:prSet presAssocID="{5D12BA24-515A-435A-A65C-0C554A9968E9}" presName="rect1" presStyleLbl="trAlignAcc1" presStyleIdx="1" presStyleCnt="5">
        <dgm:presLayoutVars>
          <dgm:bulletEnabled val="1"/>
        </dgm:presLayoutVars>
      </dgm:prSet>
      <dgm:spPr/>
    </dgm:pt>
    <dgm:pt modelId="{A2446F9E-D9F5-421C-AB4A-F30EA11CE23B}" type="pres">
      <dgm:prSet presAssocID="{5D12BA24-515A-435A-A65C-0C554A9968E9}" presName="rect2" presStyleLbl="fgImgPlace1" presStyleIdx="1" presStyleCnt="5"/>
      <dgm:spPr/>
    </dgm:pt>
    <dgm:pt modelId="{A697E8B9-D094-4E79-82E6-75D24C9F428A}" type="pres">
      <dgm:prSet presAssocID="{B05249CC-4361-4DCA-AAC6-9CA583149213}" presName="sibTrans" presStyleCnt="0"/>
      <dgm:spPr/>
    </dgm:pt>
    <dgm:pt modelId="{65D943F4-DB79-4A4D-B3CD-4BA51E72297B}" type="pres">
      <dgm:prSet presAssocID="{C9AADECD-D6F9-448E-9EFD-7E43DCCFC80E}" presName="composite" presStyleCnt="0"/>
      <dgm:spPr/>
    </dgm:pt>
    <dgm:pt modelId="{F6017834-EFB0-4315-9A1B-D0E8B29F2C2B}" type="pres">
      <dgm:prSet presAssocID="{C9AADECD-D6F9-448E-9EFD-7E43DCCFC80E}" presName="rect1" presStyleLbl="trAlignAcc1" presStyleIdx="2" presStyleCnt="5" custScaleX="119377">
        <dgm:presLayoutVars>
          <dgm:bulletEnabled val="1"/>
        </dgm:presLayoutVars>
      </dgm:prSet>
      <dgm:spPr/>
    </dgm:pt>
    <dgm:pt modelId="{450123B7-4830-4E4D-96CF-482AC37303FD}" type="pres">
      <dgm:prSet presAssocID="{C9AADECD-D6F9-448E-9EFD-7E43DCCFC80E}" presName="rect2" presStyleLbl="fgImgPlace1" presStyleIdx="2" presStyleCnt="5" custLinFactNeighborX="-43430" custLinFactNeighborY="-5955"/>
      <dgm:spPr/>
    </dgm:pt>
    <dgm:pt modelId="{CE3C6531-4FE0-4D9D-B401-75F6837A0025}" type="pres">
      <dgm:prSet presAssocID="{63D56709-C13B-4567-BA35-49625C65AFE6}" presName="sibTrans" presStyleCnt="0"/>
      <dgm:spPr/>
    </dgm:pt>
    <dgm:pt modelId="{CE96307A-7B50-46FE-A9EC-91AFAB5221F9}" type="pres">
      <dgm:prSet presAssocID="{4B2ACBC6-FA90-4591-B875-7BB2965B50C8}" presName="composite" presStyleCnt="0"/>
      <dgm:spPr/>
    </dgm:pt>
    <dgm:pt modelId="{1DFCBF73-68B3-4479-9B6D-F8E696634A9E}" type="pres">
      <dgm:prSet presAssocID="{4B2ACBC6-FA90-4591-B875-7BB2965B50C8}" presName="rect1" presStyleLbl="trAlignAcc1" presStyleIdx="3" presStyleCnt="5">
        <dgm:presLayoutVars>
          <dgm:bulletEnabled val="1"/>
        </dgm:presLayoutVars>
      </dgm:prSet>
      <dgm:spPr/>
    </dgm:pt>
    <dgm:pt modelId="{BF0AF79D-2E7E-4348-86E6-E20855ABE61B}" type="pres">
      <dgm:prSet presAssocID="{4B2ACBC6-FA90-4591-B875-7BB2965B50C8}" presName="rect2" presStyleLbl="fgImgPlace1" presStyleIdx="3" presStyleCnt="5"/>
      <dgm:spPr/>
    </dgm:pt>
    <dgm:pt modelId="{00CBF89B-E3D7-46AC-BAD5-E85CC38B84A3}" type="pres">
      <dgm:prSet presAssocID="{40BDA294-4380-4D36-8244-193F69898BF9}" presName="sibTrans" presStyleCnt="0"/>
      <dgm:spPr/>
    </dgm:pt>
    <dgm:pt modelId="{854F86BF-8F72-473E-9D97-77EAB0E9E0A1}" type="pres">
      <dgm:prSet presAssocID="{8B9D8F65-4588-4557-9110-CC06AE33F894}" presName="composite" presStyleCnt="0"/>
      <dgm:spPr/>
    </dgm:pt>
    <dgm:pt modelId="{45AF2599-B1DF-41DD-AA72-707FC1754DF5}" type="pres">
      <dgm:prSet presAssocID="{8B9D8F65-4588-4557-9110-CC06AE33F894}" presName="rect1" presStyleLbl="trAlignAcc1" presStyleIdx="4" presStyleCnt="5" custLinFactX="13837" custLinFactNeighborX="100000" custLinFactNeighborY="-2387">
        <dgm:presLayoutVars>
          <dgm:bulletEnabled val="1"/>
        </dgm:presLayoutVars>
      </dgm:prSet>
      <dgm:spPr/>
    </dgm:pt>
    <dgm:pt modelId="{1CF1577C-79BD-4769-8756-34DD9FD40374}" type="pres">
      <dgm:prSet presAssocID="{8B9D8F65-4588-4557-9110-CC06AE33F894}" presName="rect2" presStyleLbl="fgImgPlace1" presStyleIdx="4" presStyleCnt="5" custLinFactNeighborX="1601" custLinFactNeighborY="-4935"/>
      <dgm:spPr/>
    </dgm:pt>
  </dgm:ptLst>
  <dgm:cxnLst>
    <dgm:cxn modelId="{8227EC04-87F9-49E7-A7FD-1ABDFB342037}" type="presOf" srcId="{4B2ACBC6-FA90-4591-B875-7BB2965B50C8}" destId="{1DFCBF73-68B3-4479-9B6D-F8E696634A9E}" srcOrd="0" destOrd="0" presId="urn:microsoft.com/office/officeart/2008/layout/PictureStrips"/>
    <dgm:cxn modelId="{3DBF1C37-6FC2-4E72-A470-C58CC1911A23}" srcId="{84CC997B-8C98-4367-9EAA-53B8C04C04A5}" destId="{8B9D8F65-4588-4557-9110-CC06AE33F894}" srcOrd="4" destOrd="0" parTransId="{098652CA-9B51-409D-A8E7-B429AF5BCBC3}" sibTransId="{84870B82-3973-4937-9C8F-A444D021D36D}"/>
    <dgm:cxn modelId="{8D006F43-9382-4AE8-AFBC-7ACA6F0276B7}" srcId="{84CC997B-8C98-4367-9EAA-53B8C04C04A5}" destId="{C9AADECD-D6F9-448E-9EFD-7E43DCCFC80E}" srcOrd="2" destOrd="0" parTransId="{88999142-7D48-4B24-8628-400B459C0DC4}" sibTransId="{63D56709-C13B-4567-BA35-49625C65AFE6}"/>
    <dgm:cxn modelId="{E3CAB76F-60DE-48D9-AFDC-AFC2EF377FEC}" type="presOf" srcId="{5D12BA24-515A-435A-A65C-0C554A9968E9}" destId="{EA0C1834-7169-4C3F-B393-FBE96F726160}" srcOrd="0" destOrd="0" presId="urn:microsoft.com/office/officeart/2008/layout/PictureStrips"/>
    <dgm:cxn modelId="{C9E89E7A-B040-4162-ACA2-AE0ABBE097E7}" type="presOf" srcId="{84CC997B-8C98-4367-9EAA-53B8C04C04A5}" destId="{414A3D81-AB5C-42DA-A019-B5A9962AB6F1}" srcOrd="0" destOrd="0" presId="urn:microsoft.com/office/officeart/2008/layout/PictureStrips"/>
    <dgm:cxn modelId="{E0505789-6913-4D64-87A0-107CC4690BD5}" type="presOf" srcId="{8B9D8F65-4588-4557-9110-CC06AE33F894}" destId="{45AF2599-B1DF-41DD-AA72-707FC1754DF5}" srcOrd="0" destOrd="0" presId="urn:microsoft.com/office/officeart/2008/layout/PictureStrips"/>
    <dgm:cxn modelId="{82771493-18F7-44BD-A373-8EE4ECE99FDD}" srcId="{84CC997B-8C98-4367-9EAA-53B8C04C04A5}" destId="{6A881BB2-F673-44DE-9A3F-1978E2C0D2B2}" srcOrd="0" destOrd="0" parTransId="{CD695D69-F134-481A-9A5F-AECBE400D673}" sibTransId="{2B669497-B66B-4861-8E65-E7C223470FA6}"/>
    <dgm:cxn modelId="{F5CEE7B1-7990-4529-9384-704F5462D9D8}" type="presOf" srcId="{6A881BB2-F673-44DE-9A3F-1978E2C0D2B2}" destId="{17D118F0-70EC-485D-A6A7-8C879ECC3F7F}" srcOrd="0" destOrd="0" presId="urn:microsoft.com/office/officeart/2008/layout/PictureStrips"/>
    <dgm:cxn modelId="{573F16C0-6C38-4F0C-98D6-3D4EFF404307}" srcId="{84CC997B-8C98-4367-9EAA-53B8C04C04A5}" destId="{4B2ACBC6-FA90-4591-B875-7BB2965B50C8}" srcOrd="3" destOrd="0" parTransId="{1B4026EB-59D8-4571-891F-8B0C5C4A3C37}" sibTransId="{40BDA294-4380-4D36-8244-193F69898BF9}"/>
    <dgm:cxn modelId="{3D4845C6-C8DE-4E47-B873-45AFB52CB248}" type="presOf" srcId="{C9AADECD-D6F9-448E-9EFD-7E43DCCFC80E}" destId="{F6017834-EFB0-4315-9A1B-D0E8B29F2C2B}" srcOrd="0" destOrd="0" presId="urn:microsoft.com/office/officeart/2008/layout/PictureStrips"/>
    <dgm:cxn modelId="{B383D9F7-E86A-44FB-B3A3-0A8BCA32090C}" srcId="{84CC997B-8C98-4367-9EAA-53B8C04C04A5}" destId="{5D12BA24-515A-435A-A65C-0C554A9968E9}" srcOrd="1" destOrd="0" parTransId="{DF1F0319-C9B0-4D7B-A2A7-8D844A71C6BA}" sibTransId="{B05249CC-4361-4DCA-AAC6-9CA583149213}"/>
    <dgm:cxn modelId="{8F60B76E-7A7B-4830-9E0A-15BA31AB4D7A}" type="presParOf" srcId="{414A3D81-AB5C-42DA-A019-B5A9962AB6F1}" destId="{01D6C028-60D5-4D30-A46C-77F520A1E90A}" srcOrd="0" destOrd="0" presId="urn:microsoft.com/office/officeart/2008/layout/PictureStrips"/>
    <dgm:cxn modelId="{6C1592E9-7056-4ECD-BCDD-4321CAE398C0}" type="presParOf" srcId="{01D6C028-60D5-4D30-A46C-77F520A1E90A}" destId="{17D118F0-70EC-485D-A6A7-8C879ECC3F7F}" srcOrd="0" destOrd="0" presId="urn:microsoft.com/office/officeart/2008/layout/PictureStrips"/>
    <dgm:cxn modelId="{2AB71468-40BD-4AD5-BAE9-02629FD24724}" type="presParOf" srcId="{01D6C028-60D5-4D30-A46C-77F520A1E90A}" destId="{D391F6FB-7C95-40C6-94B1-F5F254961CF8}" srcOrd="1" destOrd="0" presId="urn:microsoft.com/office/officeart/2008/layout/PictureStrips"/>
    <dgm:cxn modelId="{DFE78FFA-05A8-4F37-B7AE-C36A11D33DA2}" type="presParOf" srcId="{414A3D81-AB5C-42DA-A019-B5A9962AB6F1}" destId="{FDA63DB2-4457-4174-92CC-DF7D707FB288}" srcOrd="1" destOrd="0" presId="urn:microsoft.com/office/officeart/2008/layout/PictureStrips"/>
    <dgm:cxn modelId="{731D81B5-545F-4609-8714-A163A7617D84}" type="presParOf" srcId="{414A3D81-AB5C-42DA-A019-B5A9962AB6F1}" destId="{071DEBC1-E916-4484-ACDC-BE9D1AC793FF}" srcOrd="2" destOrd="0" presId="urn:microsoft.com/office/officeart/2008/layout/PictureStrips"/>
    <dgm:cxn modelId="{2138BBED-B838-444D-9E14-E52AD36711C8}" type="presParOf" srcId="{071DEBC1-E916-4484-ACDC-BE9D1AC793FF}" destId="{EA0C1834-7169-4C3F-B393-FBE96F726160}" srcOrd="0" destOrd="0" presId="urn:microsoft.com/office/officeart/2008/layout/PictureStrips"/>
    <dgm:cxn modelId="{B25E4490-D9C0-41DB-9FAA-587D12CD52B1}" type="presParOf" srcId="{071DEBC1-E916-4484-ACDC-BE9D1AC793FF}" destId="{A2446F9E-D9F5-421C-AB4A-F30EA11CE23B}" srcOrd="1" destOrd="0" presId="urn:microsoft.com/office/officeart/2008/layout/PictureStrips"/>
    <dgm:cxn modelId="{CB1AB4F8-3260-4555-B23B-B5E82F7BE3DF}" type="presParOf" srcId="{414A3D81-AB5C-42DA-A019-B5A9962AB6F1}" destId="{A697E8B9-D094-4E79-82E6-75D24C9F428A}" srcOrd="3" destOrd="0" presId="urn:microsoft.com/office/officeart/2008/layout/PictureStrips"/>
    <dgm:cxn modelId="{5348BD05-1680-49F4-93AB-AD8D943A72D8}" type="presParOf" srcId="{414A3D81-AB5C-42DA-A019-B5A9962AB6F1}" destId="{65D943F4-DB79-4A4D-B3CD-4BA51E72297B}" srcOrd="4" destOrd="0" presId="urn:microsoft.com/office/officeart/2008/layout/PictureStrips"/>
    <dgm:cxn modelId="{C0C2346C-F134-4A63-A398-371D6F442764}" type="presParOf" srcId="{65D943F4-DB79-4A4D-B3CD-4BA51E72297B}" destId="{F6017834-EFB0-4315-9A1B-D0E8B29F2C2B}" srcOrd="0" destOrd="0" presId="urn:microsoft.com/office/officeart/2008/layout/PictureStrips"/>
    <dgm:cxn modelId="{2E754177-D15B-418C-A729-F91049C56833}" type="presParOf" srcId="{65D943F4-DB79-4A4D-B3CD-4BA51E72297B}" destId="{450123B7-4830-4E4D-96CF-482AC37303FD}" srcOrd="1" destOrd="0" presId="urn:microsoft.com/office/officeart/2008/layout/PictureStrips"/>
    <dgm:cxn modelId="{146A1A5D-3477-4FC2-905C-73E1461CEAF4}" type="presParOf" srcId="{414A3D81-AB5C-42DA-A019-B5A9962AB6F1}" destId="{CE3C6531-4FE0-4D9D-B401-75F6837A0025}" srcOrd="5" destOrd="0" presId="urn:microsoft.com/office/officeart/2008/layout/PictureStrips"/>
    <dgm:cxn modelId="{B0489769-CCDE-416D-8128-951E55787BD7}" type="presParOf" srcId="{414A3D81-AB5C-42DA-A019-B5A9962AB6F1}" destId="{CE96307A-7B50-46FE-A9EC-91AFAB5221F9}" srcOrd="6" destOrd="0" presId="urn:microsoft.com/office/officeart/2008/layout/PictureStrips"/>
    <dgm:cxn modelId="{3039520B-4DF5-4CE4-86BF-9F9D974BC3E3}" type="presParOf" srcId="{CE96307A-7B50-46FE-A9EC-91AFAB5221F9}" destId="{1DFCBF73-68B3-4479-9B6D-F8E696634A9E}" srcOrd="0" destOrd="0" presId="urn:microsoft.com/office/officeart/2008/layout/PictureStrips"/>
    <dgm:cxn modelId="{3E4AE24E-063F-41FF-B620-15E908BDD807}" type="presParOf" srcId="{CE96307A-7B50-46FE-A9EC-91AFAB5221F9}" destId="{BF0AF79D-2E7E-4348-86E6-E20855ABE61B}" srcOrd="1" destOrd="0" presId="urn:microsoft.com/office/officeart/2008/layout/PictureStrips"/>
    <dgm:cxn modelId="{FFF5D03E-776C-43E0-879E-84462F0C1A4A}" type="presParOf" srcId="{414A3D81-AB5C-42DA-A019-B5A9962AB6F1}" destId="{00CBF89B-E3D7-46AC-BAD5-E85CC38B84A3}" srcOrd="7" destOrd="0" presId="urn:microsoft.com/office/officeart/2008/layout/PictureStrips"/>
    <dgm:cxn modelId="{1B7AFEFC-7FF7-4862-971E-C1A384F753B8}" type="presParOf" srcId="{414A3D81-AB5C-42DA-A019-B5A9962AB6F1}" destId="{854F86BF-8F72-473E-9D97-77EAB0E9E0A1}" srcOrd="8" destOrd="0" presId="urn:microsoft.com/office/officeart/2008/layout/PictureStrips"/>
    <dgm:cxn modelId="{A02EC7FC-8C13-4E9C-9FDF-FFD0B648E3F9}" type="presParOf" srcId="{854F86BF-8F72-473E-9D97-77EAB0E9E0A1}" destId="{45AF2599-B1DF-41DD-AA72-707FC1754DF5}" srcOrd="0" destOrd="0" presId="urn:microsoft.com/office/officeart/2008/layout/PictureStrips"/>
    <dgm:cxn modelId="{9F5876CB-C3C1-4E82-A451-A76F15F5D1EA}" type="presParOf" srcId="{854F86BF-8F72-473E-9D97-77EAB0E9E0A1}" destId="{1CF1577C-79BD-4769-8756-34DD9FD4037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512EFD-5108-47FC-AF36-F1EDB78A80DF}" type="doc">
      <dgm:prSet loTypeId="urn:microsoft.com/office/officeart/2005/8/layout/pyramid2" loCatId="list" qsTypeId="urn:microsoft.com/office/officeart/2005/8/quickstyle/simple3" qsCatId="simple" csTypeId="urn:microsoft.com/office/officeart/2005/8/colors/accent0_1" csCatId="mainScheme" phldr="1"/>
      <dgm:spPr/>
    </dgm:pt>
    <dgm:pt modelId="{BBC0F0C1-BD46-4756-AEE8-3E5FC1AD34DE}">
      <dgm:prSet phldrT="[Текст]" custT="1"/>
      <dgm:spPr/>
      <dgm:t>
        <a:bodyPr/>
        <a:lstStyle/>
        <a:p>
          <a:r>
            <a:rPr lang="ru-RU" sz="1800" dirty="0">
              <a:latin typeface="HSE Sans" panose="02000000000000000000"/>
            </a:rPr>
            <a:t>Исследование затрагивает рынок личного страхования</a:t>
          </a:r>
          <a:endParaRPr lang="ru-RU" sz="1800" dirty="0"/>
        </a:p>
      </dgm:t>
    </dgm:pt>
    <dgm:pt modelId="{2785A6B3-E065-490F-BC5C-4982AB3F04F6}" type="parTrans" cxnId="{794C23A6-0245-4613-AD52-5E3611ACAAF1}">
      <dgm:prSet/>
      <dgm:spPr/>
      <dgm:t>
        <a:bodyPr/>
        <a:lstStyle/>
        <a:p>
          <a:endParaRPr lang="ru-RU" sz="2000"/>
        </a:p>
      </dgm:t>
    </dgm:pt>
    <dgm:pt modelId="{9876FFE5-FDA8-47A7-A2E8-CC5BB45CDFD8}" type="sibTrans" cxnId="{794C23A6-0245-4613-AD52-5E3611ACAAF1}">
      <dgm:prSet/>
      <dgm:spPr/>
      <dgm:t>
        <a:bodyPr/>
        <a:lstStyle/>
        <a:p>
          <a:endParaRPr lang="ru-RU" sz="2000"/>
        </a:p>
      </dgm:t>
    </dgm:pt>
    <dgm:pt modelId="{B768B9C5-512A-49A3-A998-39D8AAACFF4C}">
      <dgm:prSet phldrT="[Текст]" custT="1"/>
      <dgm:spPr/>
      <dgm:t>
        <a:bodyPr/>
        <a:lstStyle/>
        <a:p>
          <a:pPr>
            <a:buSzPct val="100000"/>
            <a:buFont typeface="Arial" panose="020B0604020202020204" pitchFamily="34" charset="0"/>
            <a:buChar char="•"/>
          </a:pPr>
          <a:r>
            <a:rPr lang="ru-RU" sz="1800" dirty="0">
              <a:latin typeface="HSE Sans" panose="02000000000000000000"/>
            </a:rPr>
            <a:t>Личное страхование включает в себя медицинское страхование</a:t>
          </a:r>
          <a:endParaRPr lang="ru-RU" sz="1800" dirty="0"/>
        </a:p>
      </dgm:t>
    </dgm:pt>
    <dgm:pt modelId="{F6099C3E-AF55-4E09-985E-0A7FD7756230}" type="parTrans" cxnId="{2FF97B53-8446-4BD5-8976-B9716A8BCA0C}">
      <dgm:prSet/>
      <dgm:spPr/>
      <dgm:t>
        <a:bodyPr/>
        <a:lstStyle/>
        <a:p>
          <a:endParaRPr lang="ru-RU" sz="2000"/>
        </a:p>
      </dgm:t>
    </dgm:pt>
    <dgm:pt modelId="{23D9A38A-62CD-4D53-9399-62831FCCE0EA}" type="sibTrans" cxnId="{2FF97B53-8446-4BD5-8976-B9716A8BCA0C}">
      <dgm:prSet/>
      <dgm:spPr/>
      <dgm:t>
        <a:bodyPr/>
        <a:lstStyle/>
        <a:p>
          <a:endParaRPr lang="ru-RU" sz="2000"/>
        </a:p>
      </dgm:t>
    </dgm:pt>
    <dgm:pt modelId="{FE62C3B5-EB56-4892-B2D1-1C6902530F0A}">
      <dgm:prSet phldrT="[Текст]" custT="1"/>
      <dgm:spPr/>
      <dgm:t>
        <a:bodyPr/>
        <a:lstStyle/>
        <a:p>
          <a:pPr>
            <a:buSzPct val="100000"/>
            <a:buFont typeface="Arial" panose="020B0604020202020204" pitchFamily="34" charset="0"/>
            <a:buChar char="•"/>
          </a:pPr>
          <a:r>
            <a:rPr lang="ru-RU" sz="1800" dirty="0">
              <a:latin typeface="HSE Sans" panose="02000000000000000000"/>
            </a:rPr>
            <a:t>В данном исследовании не будет рассматриваться рынок страхования имущества, но логика разработанной модели может быть применена к любому виду страхования</a:t>
          </a:r>
          <a:endParaRPr lang="ru-RU" sz="1800" dirty="0"/>
        </a:p>
      </dgm:t>
    </dgm:pt>
    <dgm:pt modelId="{9B105D25-6330-4AD6-A22A-D207367D4D22}" type="parTrans" cxnId="{E8366508-07F0-445A-98BF-179E6E9D8840}">
      <dgm:prSet/>
      <dgm:spPr/>
      <dgm:t>
        <a:bodyPr/>
        <a:lstStyle/>
        <a:p>
          <a:endParaRPr lang="ru-RU" sz="2000"/>
        </a:p>
      </dgm:t>
    </dgm:pt>
    <dgm:pt modelId="{B1997778-8617-4B0F-8DA1-0570688B4BE8}" type="sibTrans" cxnId="{E8366508-07F0-445A-98BF-179E6E9D8840}">
      <dgm:prSet/>
      <dgm:spPr/>
      <dgm:t>
        <a:bodyPr/>
        <a:lstStyle/>
        <a:p>
          <a:endParaRPr lang="ru-RU" sz="2000"/>
        </a:p>
      </dgm:t>
    </dgm:pt>
    <dgm:pt modelId="{A1D2EAAD-9E2A-48AB-82DC-37DCB93E9BC0}" type="pres">
      <dgm:prSet presAssocID="{D8512EFD-5108-47FC-AF36-F1EDB78A80DF}" presName="compositeShape" presStyleCnt="0">
        <dgm:presLayoutVars>
          <dgm:dir/>
          <dgm:resizeHandles/>
        </dgm:presLayoutVars>
      </dgm:prSet>
      <dgm:spPr/>
    </dgm:pt>
    <dgm:pt modelId="{F304A891-52D8-4025-A020-EB1404CFAB39}" type="pres">
      <dgm:prSet presAssocID="{D8512EFD-5108-47FC-AF36-F1EDB78A80DF}" presName="pyramid" presStyleLbl="node1" presStyleIdx="0" presStyleCnt="1" custLinFactNeighborX="-2975" custLinFactNeighborY="536"/>
      <dgm:spPr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46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</a:gradFill>
      </dgm:spPr>
    </dgm:pt>
    <dgm:pt modelId="{7E5F4CBD-F02A-4565-9CC8-6F40E8B9ADB0}" type="pres">
      <dgm:prSet presAssocID="{D8512EFD-5108-47FC-AF36-F1EDB78A80DF}" presName="theList" presStyleCnt="0"/>
      <dgm:spPr/>
    </dgm:pt>
    <dgm:pt modelId="{71A640D8-4BE6-4A28-BB3E-241911ABDDCD}" type="pres">
      <dgm:prSet presAssocID="{BBC0F0C1-BD46-4756-AEE8-3E5FC1AD34DE}" presName="aNode" presStyleLbl="fgAcc1" presStyleIdx="0" presStyleCnt="3" custLinFactNeighborX="-34126" custLinFactNeighborY="1412">
        <dgm:presLayoutVars>
          <dgm:bulletEnabled val="1"/>
        </dgm:presLayoutVars>
      </dgm:prSet>
      <dgm:spPr/>
    </dgm:pt>
    <dgm:pt modelId="{05EAF62E-FB5A-4ED5-915E-A6C05A59274F}" type="pres">
      <dgm:prSet presAssocID="{BBC0F0C1-BD46-4756-AEE8-3E5FC1AD34DE}" presName="aSpace" presStyleCnt="0"/>
      <dgm:spPr/>
    </dgm:pt>
    <dgm:pt modelId="{A86B68DA-E05A-45B2-99AF-C28337814A5D}" type="pres">
      <dgm:prSet presAssocID="{B768B9C5-512A-49A3-A998-39D8AAACFF4C}" presName="aNode" presStyleLbl="fgAcc1" presStyleIdx="1" presStyleCnt="3" custLinFactNeighborX="-34126" custLinFactNeighborY="-31481">
        <dgm:presLayoutVars>
          <dgm:bulletEnabled val="1"/>
        </dgm:presLayoutVars>
      </dgm:prSet>
      <dgm:spPr/>
    </dgm:pt>
    <dgm:pt modelId="{C1F3208C-FCA8-46AE-AB88-09601EFEA3F4}" type="pres">
      <dgm:prSet presAssocID="{B768B9C5-512A-49A3-A998-39D8AAACFF4C}" presName="aSpace" presStyleCnt="0"/>
      <dgm:spPr/>
    </dgm:pt>
    <dgm:pt modelId="{A6BB2A41-4F64-4514-BA36-9ADCB9216715}" type="pres">
      <dgm:prSet presAssocID="{FE62C3B5-EB56-4892-B2D1-1C6902530F0A}" presName="aNode" presStyleLbl="fgAcc1" presStyleIdx="2" presStyleCnt="3" custScaleY="135977" custLinFactNeighborX="-33435" custLinFactNeighborY="-65520">
        <dgm:presLayoutVars>
          <dgm:bulletEnabled val="1"/>
        </dgm:presLayoutVars>
      </dgm:prSet>
      <dgm:spPr/>
    </dgm:pt>
    <dgm:pt modelId="{923510D3-D17C-477C-BEC2-DDBB710697CC}" type="pres">
      <dgm:prSet presAssocID="{FE62C3B5-EB56-4892-B2D1-1C6902530F0A}" presName="aSpace" presStyleCnt="0"/>
      <dgm:spPr/>
    </dgm:pt>
  </dgm:ptLst>
  <dgm:cxnLst>
    <dgm:cxn modelId="{E8366508-07F0-445A-98BF-179E6E9D8840}" srcId="{D8512EFD-5108-47FC-AF36-F1EDB78A80DF}" destId="{FE62C3B5-EB56-4892-B2D1-1C6902530F0A}" srcOrd="2" destOrd="0" parTransId="{9B105D25-6330-4AD6-A22A-D207367D4D22}" sibTransId="{B1997778-8617-4B0F-8DA1-0570688B4BE8}"/>
    <dgm:cxn modelId="{03A5E640-01AD-4BB7-8108-D0D1CC876AF2}" type="presOf" srcId="{BBC0F0C1-BD46-4756-AEE8-3E5FC1AD34DE}" destId="{71A640D8-4BE6-4A28-BB3E-241911ABDDCD}" srcOrd="0" destOrd="0" presId="urn:microsoft.com/office/officeart/2005/8/layout/pyramid2"/>
    <dgm:cxn modelId="{2FF97B53-8446-4BD5-8976-B9716A8BCA0C}" srcId="{D8512EFD-5108-47FC-AF36-F1EDB78A80DF}" destId="{B768B9C5-512A-49A3-A998-39D8AAACFF4C}" srcOrd="1" destOrd="0" parTransId="{F6099C3E-AF55-4E09-985E-0A7FD7756230}" sibTransId="{23D9A38A-62CD-4D53-9399-62831FCCE0EA}"/>
    <dgm:cxn modelId="{845ABF7E-226C-43A6-B685-D9BDB70FCE2A}" type="presOf" srcId="{B768B9C5-512A-49A3-A998-39D8AAACFF4C}" destId="{A86B68DA-E05A-45B2-99AF-C28337814A5D}" srcOrd="0" destOrd="0" presId="urn:microsoft.com/office/officeart/2005/8/layout/pyramid2"/>
    <dgm:cxn modelId="{794C23A6-0245-4613-AD52-5E3611ACAAF1}" srcId="{D8512EFD-5108-47FC-AF36-F1EDB78A80DF}" destId="{BBC0F0C1-BD46-4756-AEE8-3E5FC1AD34DE}" srcOrd="0" destOrd="0" parTransId="{2785A6B3-E065-490F-BC5C-4982AB3F04F6}" sibTransId="{9876FFE5-FDA8-47A7-A2E8-CC5BB45CDFD8}"/>
    <dgm:cxn modelId="{BAABB9B9-63CF-4F1B-BFC9-6E430CB3F6C3}" type="presOf" srcId="{FE62C3B5-EB56-4892-B2D1-1C6902530F0A}" destId="{A6BB2A41-4F64-4514-BA36-9ADCB9216715}" srcOrd="0" destOrd="0" presId="urn:microsoft.com/office/officeart/2005/8/layout/pyramid2"/>
    <dgm:cxn modelId="{464B37C4-62C5-4B9C-BE76-F6EBDFB54F13}" type="presOf" srcId="{D8512EFD-5108-47FC-AF36-F1EDB78A80DF}" destId="{A1D2EAAD-9E2A-48AB-82DC-37DCB93E9BC0}" srcOrd="0" destOrd="0" presId="urn:microsoft.com/office/officeart/2005/8/layout/pyramid2"/>
    <dgm:cxn modelId="{34FDF894-DCDB-4C1E-9517-0FFE42CA7B41}" type="presParOf" srcId="{A1D2EAAD-9E2A-48AB-82DC-37DCB93E9BC0}" destId="{F304A891-52D8-4025-A020-EB1404CFAB39}" srcOrd="0" destOrd="0" presId="urn:microsoft.com/office/officeart/2005/8/layout/pyramid2"/>
    <dgm:cxn modelId="{17A3072D-D642-48D0-979E-1F578004FE16}" type="presParOf" srcId="{A1D2EAAD-9E2A-48AB-82DC-37DCB93E9BC0}" destId="{7E5F4CBD-F02A-4565-9CC8-6F40E8B9ADB0}" srcOrd="1" destOrd="0" presId="urn:microsoft.com/office/officeart/2005/8/layout/pyramid2"/>
    <dgm:cxn modelId="{E26ABA64-EC31-488F-A0DE-A42FE0A5FC8D}" type="presParOf" srcId="{7E5F4CBD-F02A-4565-9CC8-6F40E8B9ADB0}" destId="{71A640D8-4BE6-4A28-BB3E-241911ABDDCD}" srcOrd="0" destOrd="0" presId="urn:microsoft.com/office/officeart/2005/8/layout/pyramid2"/>
    <dgm:cxn modelId="{4F2BBF19-73AA-4401-BD15-37315B1DD6BA}" type="presParOf" srcId="{7E5F4CBD-F02A-4565-9CC8-6F40E8B9ADB0}" destId="{05EAF62E-FB5A-4ED5-915E-A6C05A59274F}" srcOrd="1" destOrd="0" presId="urn:microsoft.com/office/officeart/2005/8/layout/pyramid2"/>
    <dgm:cxn modelId="{23E94226-3FD2-4512-A4D3-E138F47ECB43}" type="presParOf" srcId="{7E5F4CBD-F02A-4565-9CC8-6F40E8B9ADB0}" destId="{A86B68DA-E05A-45B2-99AF-C28337814A5D}" srcOrd="2" destOrd="0" presId="urn:microsoft.com/office/officeart/2005/8/layout/pyramid2"/>
    <dgm:cxn modelId="{3D64AF7B-388C-4FDF-BB96-83DC17E64809}" type="presParOf" srcId="{7E5F4CBD-F02A-4565-9CC8-6F40E8B9ADB0}" destId="{C1F3208C-FCA8-46AE-AB88-09601EFEA3F4}" srcOrd="3" destOrd="0" presId="urn:microsoft.com/office/officeart/2005/8/layout/pyramid2"/>
    <dgm:cxn modelId="{2E4EA9F9-4C02-449A-A7C7-F20C1D1D46FC}" type="presParOf" srcId="{7E5F4CBD-F02A-4565-9CC8-6F40E8B9ADB0}" destId="{A6BB2A41-4F64-4514-BA36-9ADCB9216715}" srcOrd="4" destOrd="0" presId="urn:microsoft.com/office/officeart/2005/8/layout/pyramid2"/>
    <dgm:cxn modelId="{256433AD-874F-4DD0-975F-DE40DD528C93}" type="presParOf" srcId="{7E5F4CBD-F02A-4565-9CC8-6F40E8B9ADB0}" destId="{923510D3-D17C-477C-BEC2-DDBB710697CC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118F0-70EC-485D-A6A7-8C879ECC3F7F}">
      <dsp:nvSpPr>
        <dsp:cNvPr id="0" name=""/>
        <dsp:cNvSpPr/>
      </dsp:nvSpPr>
      <dsp:spPr>
        <a:xfrm>
          <a:off x="161131" y="721227"/>
          <a:ext cx="3771900" cy="1178718"/>
        </a:xfrm>
        <a:prstGeom prst="rect">
          <a:avLst/>
        </a:prstGeom>
        <a:solidFill>
          <a:srgbClr val="EDEDED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SE Sans" panose="02000000000000000000"/>
            </a:rPr>
            <a:t>1. </a:t>
          </a:r>
          <a:r>
            <a:rPr lang="ru-RU" sz="1800" b="1" u="sng" kern="1200" dirty="0">
              <a:latin typeface="HSE Sans" panose="02000000000000000000"/>
            </a:rPr>
            <a:t>Провести теоретический анализ</a:t>
          </a:r>
          <a:r>
            <a:rPr lang="ru-RU" sz="1800" kern="1200" dirty="0">
              <a:latin typeface="HSE Sans" panose="02000000000000000000"/>
            </a:rPr>
            <a:t> научных исследований и методов анализа данных</a:t>
          </a:r>
        </a:p>
      </dsp:txBody>
      <dsp:txXfrm>
        <a:off x="161131" y="721227"/>
        <a:ext cx="3771900" cy="1178718"/>
      </dsp:txXfrm>
    </dsp:sp>
    <dsp:sp modelId="{D391F6FB-7C95-40C6-94B1-F5F254961CF8}">
      <dsp:nvSpPr>
        <dsp:cNvPr id="0" name=""/>
        <dsp:cNvSpPr/>
      </dsp:nvSpPr>
      <dsp:spPr>
        <a:xfrm>
          <a:off x="3968" y="550968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C1834-7169-4C3F-B393-FBE96F726160}">
      <dsp:nvSpPr>
        <dsp:cNvPr id="0" name=""/>
        <dsp:cNvSpPr/>
      </dsp:nvSpPr>
      <dsp:spPr>
        <a:xfrm>
          <a:off x="4352131" y="721227"/>
          <a:ext cx="3771900" cy="1178718"/>
        </a:xfrm>
        <a:prstGeom prst="rect">
          <a:avLst/>
        </a:prstGeom>
        <a:solidFill>
          <a:srgbClr val="EDEDED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SE Sans" panose="02000000000000000000"/>
            </a:rPr>
            <a:t>2. </a:t>
          </a:r>
          <a:r>
            <a:rPr lang="ru-RU" sz="1800" b="1" u="sng" kern="1200" dirty="0">
              <a:latin typeface="HSE Sans" panose="02000000000000000000"/>
            </a:rPr>
            <a:t>Провести кластерный анализ</a:t>
          </a:r>
          <a:r>
            <a:rPr lang="ru-RU" sz="1800" kern="1200" dirty="0">
              <a:latin typeface="HSE Sans" panose="02000000000000000000"/>
            </a:rPr>
            <a:t> и использовать значение кластера в следующих моделях</a:t>
          </a:r>
        </a:p>
      </dsp:txBody>
      <dsp:txXfrm>
        <a:off x="4352131" y="721227"/>
        <a:ext cx="3771900" cy="1178718"/>
      </dsp:txXfrm>
    </dsp:sp>
    <dsp:sp modelId="{A2446F9E-D9F5-421C-AB4A-F30EA11CE23B}">
      <dsp:nvSpPr>
        <dsp:cNvPr id="0" name=""/>
        <dsp:cNvSpPr/>
      </dsp:nvSpPr>
      <dsp:spPr>
        <a:xfrm>
          <a:off x="4194968" y="550968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17834-EFB0-4315-9A1B-D0E8B29F2C2B}">
      <dsp:nvSpPr>
        <dsp:cNvPr id="0" name=""/>
        <dsp:cNvSpPr/>
      </dsp:nvSpPr>
      <dsp:spPr>
        <a:xfrm>
          <a:off x="1812609" y="2205103"/>
          <a:ext cx="4502781" cy="1178718"/>
        </a:xfrm>
        <a:prstGeom prst="rect">
          <a:avLst/>
        </a:prstGeom>
        <a:solidFill>
          <a:srgbClr val="EDEDED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SE Sans" panose="02000000000000000000"/>
            </a:rPr>
            <a:t>3</a:t>
          </a:r>
          <a:r>
            <a:rPr lang="en-US" sz="1800" b="0" u="none" kern="1200" dirty="0">
              <a:latin typeface="HSE Sans" panose="02000000000000000000"/>
            </a:rPr>
            <a:t>. </a:t>
          </a:r>
          <a:r>
            <a:rPr lang="ru-RU" sz="1800" b="1" u="sng" kern="1200" dirty="0">
              <a:latin typeface="HSE Sans" panose="02000000000000000000"/>
            </a:rPr>
            <a:t>Построить нейронную сеть</a:t>
          </a:r>
          <a:r>
            <a:rPr lang="ru-RU" sz="1800" kern="1200" dirty="0">
              <a:latin typeface="HSE Sans" panose="02000000000000000000"/>
            </a:rPr>
            <a:t> и обучить её на текстовых данных, предсказания записать в виде дополнительных переменных</a:t>
          </a:r>
        </a:p>
      </dsp:txBody>
      <dsp:txXfrm>
        <a:off x="1812609" y="2205103"/>
        <a:ext cx="4502781" cy="1178718"/>
      </dsp:txXfrm>
    </dsp:sp>
    <dsp:sp modelId="{450123B7-4830-4E4D-96CF-482AC37303FD}">
      <dsp:nvSpPr>
        <dsp:cNvPr id="0" name=""/>
        <dsp:cNvSpPr/>
      </dsp:nvSpPr>
      <dsp:spPr>
        <a:xfrm>
          <a:off x="1662545" y="1961142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CBF73-68B3-4479-9B6D-F8E696634A9E}">
      <dsp:nvSpPr>
        <dsp:cNvPr id="0" name=""/>
        <dsp:cNvSpPr/>
      </dsp:nvSpPr>
      <dsp:spPr>
        <a:xfrm>
          <a:off x="161131" y="3688979"/>
          <a:ext cx="3771900" cy="1178718"/>
        </a:xfrm>
        <a:prstGeom prst="rect">
          <a:avLst/>
        </a:prstGeom>
        <a:solidFill>
          <a:srgbClr val="EDEDED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SE Sans" panose="02000000000000000000"/>
            </a:rPr>
            <a:t>4. </a:t>
          </a:r>
          <a:r>
            <a:rPr lang="ru-RU" sz="1800" b="1" u="sng" kern="1200" dirty="0">
              <a:latin typeface="HSE Sans" panose="02000000000000000000"/>
            </a:rPr>
            <a:t>Проверить</a:t>
          </a:r>
          <a:r>
            <a:rPr lang="ru-RU" sz="1800" kern="1200" dirty="0">
              <a:latin typeface="HSE Sans" panose="02000000000000000000"/>
            </a:rPr>
            <a:t>, как внедрение текстовых данных улучшает предиктивную способность модели</a:t>
          </a:r>
          <a:endParaRPr lang="en-US" sz="1800" kern="1200" dirty="0">
            <a:latin typeface="HSE Sans" panose="02000000000000000000"/>
          </a:endParaRPr>
        </a:p>
      </dsp:txBody>
      <dsp:txXfrm>
        <a:off x="161131" y="3688979"/>
        <a:ext cx="3771900" cy="1178718"/>
      </dsp:txXfrm>
    </dsp:sp>
    <dsp:sp modelId="{BF0AF79D-2E7E-4348-86E6-E20855ABE61B}">
      <dsp:nvSpPr>
        <dsp:cNvPr id="0" name=""/>
        <dsp:cNvSpPr/>
      </dsp:nvSpPr>
      <dsp:spPr>
        <a:xfrm>
          <a:off x="3968" y="3518720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F2599-B1DF-41DD-AA72-707FC1754DF5}">
      <dsp:nvSpPr>
        <dsp:cNvPr id="0" name=""/>
        <dsp:cNvSpPr/>
      </dsp:nvSpPr>
      <dsp:spPr>
        <a:xfrm>
          <a:off x="4356100" y="3660843"/>
          <a:ext cx="3771900" cy="1178718"/>
        </a:xfrm>
        <a:prstGeom prst="rect">
          <a:avLst/>
        </a:prstGeom>
        <a:solidFill>
          <a:srgbClr val="EDEDED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386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SE Sans" panose="02000000000000000000"/>
            </a:rPr>
            <a:t>5. </a:t>
          </a:r>
          <a:r>
            <a:rPr lang="ru-RU" sz="1800" b="1" u="sng" kern="1200" dirty="0">
              <a:latin typeface="HSE Sans" panose="02000000000000000000"/>
            </a:rPr>
            <a:t>Сравнить полученные метрики качества</a:t>
          </a:r>
          <a:r>
            <a:rPr lang="ru-RU" sz="1800" kern="1200" dirty="0">
              <a:latin typeface="HSE Sans" panose="02000000000000000000"/>
            </a:rPr>
            <a:t> новых и старых методов машинного обучения</a:t>
          </a:r>
          <a:endParaRPr lang="en-US" sz="1800" kern="1200" dirty="0">
            <a:latin typeface="HSE Sans" panose="02000000000000000000"/>
          </a:endParaRPr>
        </a:p>
      </dsp:txBody>
      <dsp:txXfrm>
        <a:off x="4356100" y="3660843"/>
        <a:ext cx="3771900" cy="1178718"/>
      </dsp:txXfrm>
    </dsp:sp>
    <dsp:sp modelId="{1CF1577C-79BD-4769-8756-34DD9FD40374}">
      <dsp:nvSpPr>
        <dsp:cNvPr id="0" name=""/>
        <dsp:cNvSpPr/>
      </dsp:nvSpPr>
      <dsp:spPr>
        <a:xfrm>
          <a:off x="4208178" y="3457642"/>
          <a:ext cx="825103" cy="123765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4A891-52D8-4025-A020-EB1404CFAB39}">
      <dsp:nvSpPr>
        <dsp:cNvPr id="0" name=""/>
        <dsp:cNvSpPr/>
      </dsp:nvSpPr>
      <dsp:spPr>
        <a:xfrm>
          <a:off x="787061" y="0"/>
          <a:ext cx="5418667" cy="5418667"/>
        </a:xfrm>
        <a:prstGeom prst="triangl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46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A640D8-4BE6-4A28-BB3E-241911ABDDCD}">
      <dsp:nvSpPr>
        <dsp:cNvPr id="0" name=""/>
        <dsp:cNvSpPr/>
      </dsp:nvSpPr>
      <dsp:spPr>
        <a:xfrm>
          <a:off x="2455636" y="545338"/>
          <a:ext cx="3522133" cy="1159933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latin typeface="HSE Sans" panose="02000000000000000000"/>
            </a:rPr>
            <a:t>Исследование затрагивает рынок личного страхования</a:t>
          </a:r>
          <a:endParaRPr lang="ru-RU" sz="1800" kern="1200" dirty="0"/>
        </a:p>
      </dsp:txBody>
      <dsp:txXfrm>
        <a:off x="2512259" y="601961"/>
        <a:ext cx="3408887" cy="1046687"/>
      </dsp:txXfrm>
    </dsp:sp>
    <dsp:sp modelId="{A86B68DA-E05A-45B2-99AF-C28337814A5D}">
      <dsp:nvSpPr>
        <dsp:cNvPr id="0" name=""/>
        <dsp:cNvSpPr/>
      </dsp:nvSpPr>
      <dsp:spPr>
        <a:xfrm>
          <a:off x="2455636" y="1802571"/>
          <a:ext cx="3522133" cy="1159933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 panose="020B0604020202020204" pitchFamily="34" charset="0"/>
            <a:buNone/>
          </a:pPr>
          <a:r>
            <a:rPr lang="ru-RU" sz="1800" kern="1200" dirty="0">
              <a:latin typeface="HSE Sans" panose="02000000000000000000"/>
            </a:rPr>
            <a:t>Личное страхование включает в себя медицинское страхование</a:t>
          </a:r>
          <a:endParaRPr lang="ru-RU" sz="1800" kern="1200" dirty="0"/>
        </a:p>
      </dsp:txBody>
      <dsp:txXfrm>
        <a:off x="2512259" y="1859194"/>
        <a:ext cx="3408887" cy="1046687"/>
      </dsp:txXfrm>
    </dsp:sp>
    <dsp:sp modelId="{A6BB2A41-4F64-4514-BA36-9ADCB9216715}">
      <dsp:nvSpPr>
        <dsp:cNvPr id="0" name=""/>
        <dsp:cNvSpPr/>
      </dsp:nvSpPr>
      <dsp:spPr>
        <a:xfrm>
          <a:off x="2479974" y="3058142"/>
          <a:ext cx="3522133" cy="1577242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Font typeface="Arial" panose="020B0604020202020204" pitchFamily="34" charset="0"/>
            <a:buNone/>
          </a:pPr>
          <a:r>
            <a:rPr lang="ru-RU" sz="1800" kern="1200" dirty="0">
              <a:latin typeface="HSE Sans" panose="02000000000000000000"/>
            </a:rPr>
            <a:t>В данном исследовании не будет рассматриваться рынок страхования имущества, но логика разработанной модели может быть применена к любому виду страхования</a:t>
          </a:r>
          <a:endParaRPr lang="ru-RU" sz="1800" kern="1200" dirty="0"/>
        </a:p>
      </dsp:txBody>
      <dsp:txXfrm>
        <a:off x="2556969" y="3135137"/>
        <a:ext cx="3368143" cy="1423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 желанию вставить рисунки можно не вставлять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84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 желанию вставить рисунки можно не вставлять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184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0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Обложк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8" descr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9" y="962172"/>
            <a:ext cx="886500" cy="8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traight Connector 48"/>
          <p:cNvSpPr/>
          <p:nvPr/>
        </p:nvSpPr>
        <p:spPr>
          <a:xfrm>
            <a:off x="6090212" y="985335"/>
            <a:ext cx="1" cy="840174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Straight Connector 50"/>
          <p:cNvSpPr/>
          <p:nvPr/>
        </p:nvSpPr>
        <p:spPr>
          <a:xfrm>
            <a:off x="8642580" y="985335"/>
            <a:ext cx="1" cy="840174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Straight Connector 51"/>
          <p:cNvSpPr/>
          <p:nvPr/>
        </p:nvSpPr>
        <p:spPr>
          <a:xfrm>
            <a:off x="11179046" y="985335"/>
            <a:ext cx="1" cy="840174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074946" y="1187840"/>
            <a:ext cx="3848719" cy="4351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" name="Текст 24"/>
          <p:cNvSpPr>
            <a:spLocks noGrp="1"/>
          </p:cNvSpPr>
          <p:nvPr>
            <p:ph type="body" sz="quarter" idx="13"/>
          </p:nvPr>
        </p:nvSpPr>
        <p:spPr>
          <a:xfrm>
            <a:off x="6259419" y="1173829"/>
            <a:ext cx="2278064" cy="4631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20" name="Текст 26"/>
          <p:cNvSpPr>
            <a:spLocks noGrp="1"/>
          </p:cNvSpPr>
          <p:nvPr>
            <p:ph type="body" sz="quarter" idx="14"/>
          </p:nvPr>
        </p:nvSpPr>
        <p:spPr>
          <a:xfrm>
            <a:off x="8786720" y="1173829"/>
            <a:ext cx="2217739" cy="46318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21" name="Текст 28"/>
          <p:cNvSpPr>
            <a:spLocks noGrp="1"/>
          </p:cNvSpPr>
          <p:nvPr>
            <p:ph type="body" sz="quarter" idx="15"/>
          </p:nvPr>
        </p:nvSpPr>
        <p:spPr>
          <a:xfrm>
            <a:off x="1027966" y="4824914"/>
            <a:ext cx="7625269" cy="65286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2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в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1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8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5898" y="2379663"/>
            <a:ext cx="4322532" cy="239937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84" name="Oval 5"/>
          <p:cNvSpPr/>
          <p:nvPr/>
        </p:nvSpPr>
        <p:spPr>
          <a:xfrm>
            <a:off x="5392982" y="1447790"/>
            <a:ext cx="830999" cy="830999"/>
          </a:xfrm>
          <a:prstGeom prst="ellipse">
            <a:avLst/>
          </a:prstGeom>
          <a:solidFill>
            <a:srgbClr val="0E2D6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Oval 20"/>
          <p:cNvSpPr/>
          <p:nvPr/>
        </p:nvSpPr>
        <p:spPr>
          <a:xfrm>
            <a:off x="6742924" y="1447790"/>
            <a:ext cx="830999" cy="830999"/>
          </a:xfrm>
          <a:prstGeom prst="ellipse">
            <a:avLst/>
          </a:prstGeom>
          <a:solidFill>
            <a:srgbClr val="234A9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Oval 22"/>
          <p:cNvSpPr/>
          <p:nvPr/>
        </p:nvSpPr>
        <p:spPr>
          <a:xfrm>
            <a:off x="8092868" y="1447790"/>
            <a:ext cx="830999" cy="830999"/>
          </a:xfrm>
          <a:prstGeom prst="ellipse">
            <a:avLst/>
          </a:prstGeom>
          <a:solidFill>
            <a:srgbClr val="11A0D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Oval 23"/>
          <p:cNvSpPr/>
          <p:nvPr/>
        </p:nvSpPr>
        <p:spPr>
          <a:xfrm>
            <a:off x="9442811" y="1447790"/>
            <a:ext cx="830999" cy="830999"/>
          </a:xfrm>
          <a:prstGeom prst="ellipse">
            <a:avLst/>
          </a:prstGeom>
          <a:solidFill>
            <a:srgbClr val="029C6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Oval 26"/>
          <p:cNvSpPr/>
          <p:nvPr/>
        </p:nvSpPr>
        <p:spPr>
          <a:xfrm>
            <a:off x="10792753" y="1447790"/>
            <a:ext cx="830999" cy="830999"/>
          </a:xfrm>
          <a:prstGeom prst="ellipse">
            <a:avLst/>
          </a:prstGeom>
          <a:solidFill>
            <a:srgbClr val="EB681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Oval 29"/>
          <p:cNvSpPr/>
          <p:nvPr/>
        </p:nvSpPr>
        <p:spPr>
          <a:xfrm>
            <a:off x="5392982" y="2708699"/>
            <a:ext cx="830999" cy="830999"/>
          </a:xfrm>
          <a:prstGeom prst="ellipse">
            <a:avLst/>
          </a:prstGeom>
          <a:solidFill>
            <a:srgbClr val="7D4EB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Oval 33"/>
          <p:cNvSpPr/>
          <p:nvPr/>
        </p:nvSpPr>
        <p:spPr>
          <a:xfrm>
            <a:off x="6742924" y="2708699"/>
            <a:ext cx="830999" cy="830999"/>
          </a:xfrm>
          <a:prstGeom prst="ellipse">
            <a:avLst/>
          </a:prstGeom>
          <a:solidFill>
            <a:srgbClr val="E61F3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Oval 34"/>
          <p:cNvSpPr/>
          <p:nvPr/>
        </p:nvSpPr>
        <p:spPr>
          <a:xfrm>
            <a:off x="8092868" y="2708699"/>
            <a:ext cx="830999" cy="830999"/>
          </a:xfrm>
          <a:prstGeom prst="ellipse">
            <a:avLst/>
          </a:prstGeom>
          <a:solidFill>
            <a:srgbClr val="FBBA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Oval 35"/>
          <p:cNvSpPr/>
          <p:nvPr/>
        </p:nvSpPr>
        <p:spPr>
          <a:xfrm>
            <a:off x="9442811" y="2708699"/>
            <a:ext cx="830999" cy="830999"/>
          </a:xfrm>
          <a:prstGeom prst="ellipse">
            <a:avLst/>
          </a:prstGeom>
          <a:solidFill>
            <a:srgbClr val="7DA0D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Oval 36"/>
          <p:cNvSpPr/>
          <p:nvPr/>
        </p:nvSpPr>
        <p:spPr>
          <a:xfrm>
            <a:off x="10792753" y="2708699"/>
            <a:ext cx="830999" cy="830999"/>
          </a:xfrm>
          <a:prstGeom prst="ellipse">
            <a:avLst/>
          </a:prstGeom>
          <a:solidFill>
            <a:srgbClr val="47A0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Oval 37"/>
          <p:cNvSpPr/>
          <p:nvPr/>
        </p:nvSpPr>
        <p:spPr>
          <a:xfrm>
            <a:off x="5392982" y="3969608"/>
            <a:ext cx="830999" cy="830999"/>
          </a:xfrm>
          <a:prstGeom prst="ellipse">
            <a:avLst/>
          </a:prstGeom>
          <a:solidFill>
            <a:srgbClr val="EB8C3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Oval 38"/>
          <p:cNvSpPr/>
          <p:nvPr/>
        </p:nvSpPr>
        <p:spPr>
          <a:xfrm>
            <a:off x="6742924" y="3969608"/>
            <a:ext cx="830999" cy="830999"/>
          </a:xfrm>
          <a:prstGeom prst="ellipse">
            <a:avLst/>
          </a:prstGeom>
          <a:solidFill>
            <a:srgbClr val="9662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Oval 39"/>
          <p:cNvSpPr/>
          <p:nvPr/>
        </p:nvSpPr>
        <p:spPr>
          <a:xfrm>
            <a:off x="8092868" y="3969608"/>
            <a:ext cx="830999" cy="830999"/>
          </a:xfrm>
          <a:prstGeom prst="ellipse">
            <a:avLst/>
          </a:prstGeom>
          <a:solidFill>
            <a:srgbClr val="CD5A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Oval 40"/>
          <p:cNvSpPr/>
          <p:nvPr/>
        </p:nvSpPr>
        <p:spPr>
          <a:xfrm>
            <a:off x="9442811" y="3969608"/>
            <a:ext cx="830999" cy="830999"/>
          </a:xfrm>
          <a:prstGeom prst="ellipse">
            <a:avLst/>
          </a:prstGeom>
          <a:solidFill>
            <a:srgbClr val="FFD7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Oval 41"/>
          <p:cNvSpPr/>
          <p:nvPr/>
        </p:nvSpPr>
        <p:spPr>
          <a:xfrm>
            <a:off x="10792753" y="3969608"/>
            <a:ext cx="830999" cy="830999"/>
          </a:xfrm>
          <a:prstGeom prst="ellipse">
            <a:avLst/>
          </a:prstGeom>
          <a:solidFill>
            <a:srgbClr val="CDDD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Oval 42"/>
          <p:cNvSpPr/>
          <p:nvPr/>
        </p:nvSpPr>
        <p:spPr>
          <a:xfrm>
            <a:off x="5392982" y="5249769"/>
            <a:ext cx="830999" cy="830999"/>
          </a:xfrm>
          <a:prstGeom prst="ellipse">
            <a:avLst/>
          </a:prstGeom>
          <a:solidFill>
            <a:srgbClr val="D7EB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Oval 43"/>
          <p:cNvSpPr/>
          <p:nvPr/>
        </p:nvSpPr>
        <p:spPr>
          <a:xfrm>
            <a:off x="6742924" y="5249769"/>
            <a:ext cx="830999" cy="830999"/>
          </a:xfrm>
          <a:prstGeom prst="ellipse">
            <a:avLst/>
          </a:prstGeom>
          <a:solidFill>
            <a:srgbClr val="FFDC9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Oval 44"/>
          <p:cNvSpPr/>
          <p:nvPr/>
        </p:nvSpPr>
        <p:spPr>
          <a:xfrm>
            <a:off x="8092868" y="5249769"/>
            <a:ext cx="830999" cy="830999"/>
          </a:xfrm>
          <a:prstGeom prst="ellipse">
            <a:avLst/>
          </a:prstGeom>
          <a:solidFill>
            <a:srgbClr val="D7C3F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Oval 45"/>
          <p:cNvSpPr/>
          <p:nvPr/>
        </p:nvSpPr>
        <p:spPr>
          <a:xfrm>
            <a:off x="9442811" y="5249769"/>
            <a:ext cx="830999" cy="830999"/>
          </a:xfrm>
          <a:prstGeom prst="ellipse">
            <a:avLst/>
          </a:prstGeom>
          <a:solidFill>
            <a:srgbClr val="F6C3C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Oval 46"/>
          <p:cNvSpPr/>
          <p:nvPr/>
        </p:nvSpPr>
        <p:spPr>
          <a:xfrm>
            <a:off x="10792753" y="5249769"/>
            <a:ext cx="830999" cy="830999"/>
          </a:xfrm>
          <a:prstGeom prst="ellipse">
            <a:avLst/>
          </a:prstGeom>
          <a:solidFill>
            <a:srgbClr val="FFF07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Текст 37"/>
          <p:cNvSpPr>
            <a:spLocks noGrp="1"/>
          </p:cNvSpPr>
          <p:nvPr>
            <p:ph type="body" sz="quarter" idx="13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205" name="Текст 39"/>
          <p:cNvSpPr>
            <a:spLocks noGrp="1"/>
          </p:cNvSpPr>
          <p:nvPr>
            <p:ph type="body" sz="quarter" idx="14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206" name="Текст 39"/>
          <p:cNvSpPr>
            <a:spLocks noGrp="1"/>
          </p:cNvSpPr>
          <p:nvPr>
            <p:ph type="body" sz="quarter" idx="15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чистый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5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6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8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9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0" name="Текст 39"/>
          <p:cNvSpPr>
            <a:spLocks noGrp="1"/>
          </p:cNvSpPr>
          <p:nvPr>
            <p:ph type="body" sz="quarter" idx="13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221" name="Текст 39"/>
          <p:cNvSpPr>
            <a:spLocks noGrp="1"/>
          </p:cNvSpPr>
          <p:nvPr>
            <p:ph type="body" sz="quarter" idx="14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кст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Рисунок 23"/>
          <p:cNvSpPr>
            <a:spLocks noGrp="1"/>
          </p:cNvSpPr>
          <p:nvPr>
            <p:ph type="pic" sz="half" idx="13"/>
          </p:nvPr>
        </p:nvSpPr>
        <p:spPr>
          <a:xfrm>
            <a:off x="6684653" y="1447790"/>
            <a:ext cx="4325168" cy="4325107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61" cy="7770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3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85896" y="2379663"/>
            <a:ext cx="5245562" cy="339323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" name="Текст 37"/>
          <p:cNvSpPr>
            <a:spLocks noGrp="1"/>
          </p:cNvSpPr>
          <p:nvPr>
            <p:ph type="body" sz="quarter" idx="14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39" name="Текст 39"/>
          <p:cNvSpPr>
            <a:spLocks noGrp="1"/>
          </p:cNvSpPr>
          <p:nvPr>
            <p:ph type="body" sz="quarter" idx="15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6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кст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5896" y="1447790"/>
            <a:ext cx="11057957" cy="7770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85896" y="2379663"/>
            <a:ext cx="11057972" cy="3745093"/>
          </a:xfrm>
          <a:prstGeom prst="rect">
            <a:avLst/>
          </a:prstGeom>
        </p:spPr>
        <p:txBody>
          <a:bodyPr lIns="0" tIns="0" rIns="0" bIns="0" numCol="3" spcCol="12600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spcBef>
                <a:spcPts val="12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spcBef>
                <a:spcPts val="12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spcBef>
                <a:spcPts val="12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spcBef>
                <a:spcPts val="12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Текст 37"/>
          <p:cNvSpPr>
            <a:spLocks noGrp="1"/>
          </p:cNvSpPr>
          <p:nvPr>
            <p:ph type="body" sz="quarter" idx="13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56" name="Текст 39"/>
          <p:cNvSpPr>
            <a:spLocks noGrp="1"/>
          </p:cNvSpPr>
          <p:nvPr>
            <p:ph type="body" sz="quarter" idx="14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57" name="Текст 39"/>
          <p:cNvSpPr>
            <a:spLocks noGrp="1"/>
          </p:cNvSpPr>
          <p:nvPr>
            <p:ph type="body" sz="quarter" idx="15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екст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5898" y="2379663"/>
            <a:ext cx="4322532" cy="239937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Текст 35"/>
          <p:cNvSpPr>
            <a:spLocks noGrp="1"/>
          </p:cNvSpPr>
          <p:nvPr>
            <p:ph type="body" sz="quarter" idx="13"/>
          </p:nvPr>
        </p:nvSpPr>
        <p:spPr>
          <a:xfrm>
            <a:off x="585896" y="5183249"/>
            <a:ext cx="3934347" cy="5539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72" name="Текст 22"/>
          <p:cNvSpPr>
            <a:spLocks noGrp="1"/>
          </p:cNvSpPr>
          <p:nvPr>
            <p:ph type="body" sz="half" idx="14"/>
          </p:nvPr>
        </p:nvSpPr>
        <p:spPr>
          <a:xfrm>
            <a:off x="6259891" y="2379663"/>
            <a:ext cx="5383970" cy="345179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32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5896" y="1447790"/>
            <a:ext cx="11057957" cy="7770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4" name="Текст 37"/>
          <p:cNvSpPr>
            <a:spLocks noGrp="1"/>
          </p:cNvSpPr>
          <p:nvPr>
            <p:ph type="body" sz="quarter" idx="15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75" name="Текст 39"/>
          <p:cNvSpPr>
            <a:spLocks noGrp="1"/>
          </p:cNvSpPr>
          <p:nvPr>
            <p:ph type="body" sz="quarter" idx="16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76" name="Текст 39"/>
          <p:cNvSpPr>
            <a:spLocks noGrp="1"/>
          </p:cNvSpPr>
          <p:nvPr>
            <p:ph type="body" sz="quarter" idx="17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График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8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5898" y="2379663"/>
            <a:ext cx="4322532" cy="239937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1" name="Текст 35"/>
          <p:cNvSpPr>
            <a:spLocks noGrp="1"/>
          </p:cNvSpPr>
          <p:nvPr>
            <p:ph type="body" sz="quarter" idx="13"/>
          </p:nvPr>
        </p:nvSpPr>
        <p:spPr>
          <a:xfrm>
            <a:off x="585896" y="5183249"/>
            <a:ext cx="3934347" cy="5539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92" name="Текст 37"/>
          <p:cNvSpPr>
            <a:spLocks noGrp="1"/>
          </p:cNvSpPr>
          <p:nvPr>
            <p:ph type="body" sz="quarter" idx="14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93" name="Текст 39"/>
          <p:cNvSpPr>
            <a:spLocks noGrp="1"/>
          </p:cNvSpPr>
          <p:nvPr>
            <p:ph type="body" sz="quarter" idx="15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94" name="Текст 39"/>
          <p:cNvSpPr>
            <a:spLocks noGrp="1"/>
          </p:cNvSpPr>
          <p:nvPr>
            <p:ph type="body" sz="quarter" idx="16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График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5896" y="5183249"/>
            <a:ext cx="3934347" cy="5539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" name="Текст 22"/>
          <p:cNvSpPr>
            <a:spLocks noGrp="1"/>
          </p:cNvSpPr>
          <p:nvPr>
            <p:ph type="body" sz="quarter" idx="13"/>
          </p:nvPr>
        </p:nvSpPr>
        <p:spPr>
          <a:xfrm>
            <a:off x="585787" y="1447063"/>
            <a:ext cx="4322764" cy="7032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09" name="Текст 35"/>
          <p:cNvSpPr>
            <a:spLocks noGrp="1"/>
          </p:cNvSpPr>
          <p:nvPr>
            <p:ph type="body" sz="quarter" idx="14"/>
          </p:nvPr>
        </p:nvSpPr>
        <p:spPr>
          <a:xfrm>
            <a:off x="585897" y="2379663"/>
            <a:ext cx="4322533" cy="239937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10" name="Текст 37"/>
          <p:cNvSpPr>
            <a:spLocks noGrp="1"/>
          </p:cNvSpPr>
          <p:nvPr>
            <p:ph type="body" sz="quarter" idx="15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11" name="Текст 39"/>
          <p:cNvSpPr>
            <a:spLocks noGrp="1"/>
          </p:cNvSpPr>
          <p:nvPr>
            <p:ph type="body" sz="quarter" idx="16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12" name="Текст 39"/>
          <p:cNvSpPr>
            <a:spLocks noGrp="1"/>
          </p:cNvSpPr>
          <p:nvPr>
            <p:ph type="body" sz="quarter" idx="17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фр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1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4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5896" y="1447790"/>
            <a:ext cx="11057957" cy="7770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75075" y="4103994"/>
            <a:ext cx="2758145" cy="15696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7" name="Текст 35"/>
          <p:cNvSpPr>
            <a:spLocks noGrp="1"/>
          </p:cNvSpPr>
          <p:nvPr>
            <p:ph type="body" sz="quarter" idx="13"/>
          </p:nvPr>
        </p:nvSpPr>
        <p:spPr>
          <a:xfrm>
            <a:off x="4047006" y="4103994"/>
            <a:ext cx="2757613" cy="15696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28" name="Текст 35"/>
          <p:cNvSpPr>
            <a:spLocks noGrp="1"/>
          </p:cNvSpPr>
          <p:nvPr>
            <p:ph type="body" sz="quarter" idx="14"/>
          </p:nvPr>
        </p:nvSpPr>
        <p:spPr>
          <a:xfrm>
            <a:off x="7518937" y="4103994"/>
            <a:ext cx="2757613" cy="15696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29" name="Текст 27"/>
          <p:cNvSpPr>
            <a:spLocks noGrp="1"/>
          </p:cNvSpPr>
          <p:nvPr>
            <p:ph type="body" sz="quarter" idx="15"/>
          </p:nvPr>
        </p:nvSpPr>
        <p:spPr>
          <a:xfrm>
            <a:off x="575075" y="2710234"/>
            <a:ext cx="2758145" cy="116411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96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30" name="Текст 27"/>
          <p:cNvSpPr>
            <a:spLocks noGrp="1"/>
          </p:cNvSpPr>
          <p:nvPr>
            <p:ph type="body" sz="quarter" idx="16"/>
          </p:nvPr>
        </p:nvSpPr>
        <p:spPr>
          <a:xfrm>
            <a:off x="4047006" y="2710234"/>
            <a:ext cx="2758144" cy="116411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96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31" name="Текст 27"/>
          <p:cNvSpPr>
            <a:spLocks noGrp="1"/>
          </p:cNvSpPr>
          <p:nvPr>
            <p:ph type="body" sz="quarter" idx="17"/>
          </p:nvPr>
        </p:nvSpPr>
        <p:spPr>
          <a:xfrm>
            <a:off x="7518937" y="2710234"/>
            <a:ext cx="2758145" cy="116411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96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32" name="Текст 37"/>
          <p:cNvSpPr>
            <a:spLocks noGrp="1"/>
          </p:cNvSpPr>
          <p:nvPr>
            <p:ph type="body" sz="quarter" idx="18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33" name="Текст 39"/>
          <p:cNvSpPr>
            <a:spLocks noGrp="1"/>
          </p:cNvSpPr>
          <p:nvPr>
            <p:ph type="body" sz="quarter" idx="19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34" name="Текст 39"/>
          <p:cNvSpPr>
            <a:spLocks noGrp="1"/>
          </p:cNvSpPr>
          <p:nvPr>
            <p:ph type="body" sz="quarter" idx="20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блица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5787" y="1447064"/>
            <a:ext cx="11058066" cy="3077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6858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11430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16002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20574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8" name="Текст 16"/>
          <p:cNvSpPr>
            <a:spLocks noGrp="1"/>
          </p:cNvSpPr>
          <p:nvPr>
            <p:ph type="body" sz="quarter" idx="13"/>
          </p:nvPr>
        </p:nvSpPr>
        <p:spPr>
          <a:xfrm>
            <a:off x="585788" y="5739188"/>
            <a:ext cx="6824303" cy="70320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49" name="Текст 37"/>
          <p:cNvSpPr>
            <a:spLocks noGrp="1"/>
          </p:cNvSpPr>
          <p:nvPr>
            <p:ph type="body" sz="quarter" idx="14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50" name="Текст 39"/>
          <p:cNvSpPr>
            <a:spLocks noGrp="1"/>
          </p:cNvSpPr>
          <p:nvPr>
            <p:ph type="body" sz="quarter" idx="15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51" name="Текст 39"/>
          <p:cNvSpPr>
            <a:spLocks noGrp="1"/>
          </p:cNvSpPr>
          <p:nvPr>
            <p:ph type="body" sz="quarter" idx="16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аблиц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9" y="464362"/>
            <a:ext cx="448276" cy="44827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traight Connector 19"/>
          <p:cNvSpPr/>
          <p:nvPr/>
        </p:nvSpPr>
        <p:spPr>
          <a:xfrm>
            <a:off x="329868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Straight Connector 21"/>
          <p:cNvSpPr/>
          <p:nvPr/>
        </p:nvSpPr>
        <p:spPr>
          <a:xfrm>
            <a:off x="6099415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1" name="Straight Connector 25"/>
          <p:cNvSpPr/>
          <p:nvPr/>
        </p:nvSpPr>
        <p:spPr>
          <a:xfrm>
            <a:off x="10277081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295226" cy="3048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000">
                <a:solidFill>
                  <a:srgbClr val="10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Straight Connector 59"/>
          <p:cNvSpPr/>
          <p:nvPr/>
        </p:nvSpPr>
        <p:spPr>
          <a:xfrm>
            <a:off x="11643868" y="464363"/>
            <a:ext cx="1" cy="586261"/>
          </a:xfrm>
          <a:prstGeom prst="line">
            <a:avLst/>
          </a:prstGeom>
          <a:ln w="12700">
            <a:solidFill>
              <a:srgbClr val="102D6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5787" y="1447063"/>
            <a:ext cx="7617877" cy="5370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  <a:lvl2pPr marL="6858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2pPr>
            <a:lvl3pPr marL="11430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3pPr>
            <a:lvl4pPr marL="16002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4pPr>
            <a:lvl5pPr marL="2057400" indent="-228600">
              <a:buFontTx/>
              <a:defRPr sz="16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65" name="Текст 16"/>
          <p:cNvSpPr>
            <a:spLocks noGrp="1"/>
          </p:cNvSpPr>
          <p:nvPr>
            <p:ph type="body" sz="quarter" idx="13"/>
          </p:nvPr>
        </p:nvSpPr>
        <p:spPr>
          <a:xfrm>
            <a:off x="585788" y="5739188"/>
            <a:ext cx="6824303" cy="70320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66" name="Текст 35"/>
          <p:cNvSpPr>
            <a:spLocks noGrp="1"/>
          </p:cNvSpPr>
          <p:nvPr>
            <p:ph type="body" sz="quarter" idx="14"/>
          </p:nvPr>
        </p:nvSpPr>
        <p:spPr>
          <a:xfrm>
            <a:off x="8686806" y="2208363"/>
            <a:ext cx="2930668" cy="257067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buSzTx/>
              <a:buFontTx/>
              <a:buNone/>
              <a:defRPr sz="13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67" name="Текст 37"/>
          <p:cNvSpPr>
            <a:spLocks noGrp="1"/>
          </p:cNvSpPr>
          <p:nvPr>
            <p:ph type="body" sz="quarter" idx="15"/>
          </p:nvPr>
        </p:nvSpPr>
        <p:spPr>
          <a:xfrm>
            <a:off x="1143689" y="540903"/>
            <a:ext cx="1901826" cy="41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68" name="Текст 39"/>
          <p:cNvSpPr>
            <a:spLocks noGrp="1"/>
          </p:cNvSpPr>
          <p:nvPr>
            <p:ph type="body" sz="quarter" idx="16"/>
          </p:nvPr>
        </p:nvSpPr>
        <p:spPr>
          <a:xfrm>
            <a:off x="3459162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  <p:sp>
        <p:nvSpPr>
          <p:cNvPr id="169" name="Текст 39"/>
          <p:cNvSpPr>
            <a:spLocks noGrp="1"/>
          </p:cNvSpPr>
          <p:nvPr>
            <p:ph type="body" sz="quarter" idx="17"/>
          </p:nvPr>
        </p:nvSpPr>
        <p:spPr>
          <a:xfrm>
            <a:off x="6259891" y="548719"/>
            <a:ext cx="2070101" cy="40811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2C68"/>
          </a:solidFill>
          <a:ln w="12700">
            <a:solidFill>
              <a:srgbClr val="0B204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3" descr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0809" y="2643808"/>
            <a:ext cx="1570384" cy="157038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Текст заголовка</a:t>
            </a:r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F2C68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F2C6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iss.com/insight/insurance-fraud-report-2022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iss.com/insight/insurance-fraud-report-202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iss.com/insight/insurance-fraud-report-202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Заголовок 1"/>
          <p:cNvSpPr txBox="1">
            <a:spLocks noGrp="1"/>
          </p:cNvSpPr>
          <p:nvPr>
            <p:ph type="ctrTitle"/>
          </p:nvPr>
        </p:nvSpPr>
        <p:spPr>
          <a:xfrm>
            <a:off x="1027967" y="2404670"/>
            <a:ext cx="7634059" cy="1978324"/>
          </a:xfrm>
          <a:prstGeom prst="rect">
            <a:avLst/>
          </a:prstGeom>
        </p:spPr>
        <p:txBody>
          <a:bodyPr/>
          <a:lstStyle>
            <a:lvl1pPr defTabSz="777240">
              <a:defRPr sz="3230"/>
            </a:lvl1pPr>
          </a:lstStyle>
          <a:p>
            <a:r>
              <a:rPr lang="ru-RU" dirty="0"/>
              <a:t>Статистический анализ данных и методы машинного обучения в задачах выявления страхового мошенничества</a:t>
            </a:r>
            <a:endParaRPr lang="en-US" dirty="0"/>
          </a:p>
        </p:txBody>
      </p:sp>
      <p:sp>
        <p:nvSpPr>
          <p:cNvPr id="256" name="Текст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Факультет Экономических наук</a:t>
            </a:r>
            <a:endParaRPr dirty="0"/>
          </a:p>
        </p:txBody>
      </p:sp>
      <p:sp>
        <p:nvSpPr>
          <p:cNvPr id="257" name="Текст 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sz="1400" dirty="0"/>
              <a:t> </a:t>
            </a:r>
          </a:p>
        </p:txBody>
      </p:sp>
      <p:sp>
        <p:nvSpPr>
          <p:cNvPr id="258" name="Текст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1400" dirty="0"/>
              <a:t>Москва</a:t>
            </a:r>
            <a:r>
              <a:rPr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sz="1400" dirty="0"/>
              <a:t>2023</a:t>
            </a:r>
          </a:p>
        </p:txBody>
      </p:sp>
      <p:sp>
        <p:nvSpPr>
          <p:cNvPr id="259" name="Текст 5"/>
          <p:cNvSpPr>
            <a:spLocks noGrp="1"/>
          </p:cNvSpPr>
          <p:nvPr>
            <p:ph type="body" idx="15"/>
          </p:nvPr>
        </p:nvSpPr>
        <p:spPr>
          <a:xfrm>
            <a:off x="1027966" y="4382992"/>
            <a:ext cx="7625269" cy="16063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  <a:t>Подготовил:</a:t>
            </a:r>
            <a:b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</a:br>
            <a: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  <a:t>Труфанов Дмитрий,</a:t>
            </a:r>
            <a:b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</a:br>
            <a: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  <a:t>БСТ 194</a:t>
            </a:r>
          </a:p>
          <a:p>
            <a:pPr marL="0" indent="0" algn="l">
              <a:buNone/>
            </a:pPr>
            <a: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  <a:t>Научный руководитель:</a:t>
            </a:r>
            <a:b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</a:br>
            <a:r>
              <a:rPr lang="ru-RU" sz="2000" b="0" i="0" dirty="0" err="1">
                <a:solidFill>
                  <a:srgbClr val="0D2C68"/>
                </a:solidFill>
                <a:effectLst/>
                <a:latin typeface="HSE Sans" panose="02000000000000000000"/>
              </a:rPr>
              <a:t>Миронкина</a:t>
            </a:r>
            <a: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  <a:t> Ю. Н.,</a:t>
            </a:r>
            <a:b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</a:br>
            <a:r>
              <a:rPr lang="ru-RU" sz="2000" b="0" i="0" dirty="0">
                <a:solidFill>
                  <a:srgbClr val="0D2C68"/>
                </a:solidFill>
                <a:effectLst/>
                <a:latin typeface="HSE Sans" panose="02000000000000000000"/>
              </a:rPr>
              <a:t>доцент, кандидат технических наук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A736978-D1C3-4A75-B248-E835F750FE52}"/>
              </a:ext>
            </a:extLst>
          </p:cNvPr>
          <p:cNvSpPr txBox="1">
            <a:spLocks/>
          </p:cNvSpPr>
          <p:nvPr/>
        </p:nvSpPr>
        <p:spPr>
          <a:xfrm>
            <a:off x="6289581" y="1183913"/>
            <a:ext cx="2217739" cy="463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1400" dirty="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rPr>
              <a:t>Экономика и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1400" dirty="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rPr>
              <a:t>статистика</a:t>
            </a:r>
            <a:endParaRPr lang="en-US" sz="1400" dirty="0">
              <a:solidFill>
                <a:srgbClr val="0E2D69"/>
              </a:solidFill>
              <a:latin typeface="HSE Sans"/>
              <a:ea typeface="HSE Sans"/>
              <a:cs typeface="HSE Sans"/>
              <a:sym typeface="HSE Sans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061703"/>
            <a:ext cx="2607258" cy="656620"/>
          </a:xfrm>
          <a:prstGeom prst="rect">
            <a:avLst/>
          </a:prstGeom>
        </p:spPr>
        <p:txBody>
          <a:bodyPr/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Кластерный анализ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Кластерный анализ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A2B182-CA1D-426C-AB27-922B93B1A3D3}"/>
                  </a:ext>
                </a:extLst>
              </p:cNvPr>
              <p:cNvSpPr txBox="1"/>
              <p:nvPr/>
            </p:nvSpPr>
            <p:spPr>
              <a:xfrm>
                <a:off x="882121" y="5212246"/>
                <a:ext cx="4142255" cy="11699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ru-RU" b="1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𝒊𝒌</m:t>
                                          </m:r>
                                        </m:sub>
                                      </m:sSub>
                                      <m:r>
                                        <a:rPr lang="ru-RU" b="1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𝒋𝒌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ru-RU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A2B182-CA1D-426C-AB27-922B93B1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21" y="5212246"/>
                <a:ext cx="4142255" cy="1169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F1C43E1-4640-4ED7-A50B-721BE7C11D3C}"/>
              </a:ext>
            </a:extLst>
          </p:cNvPr>
          <p:cNvSpPr txBox="1"/>
          <p:nvPr/>
        </p:nvSpPr>
        <p:spPr>
          <a:xfrm>
            <a:off x="476949" y="1774051"/>
            <a:ext cx="6127051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ru-RU" sz="2000" b="0" dirty="0">
                <a:latin typeface="HSE Sans" panose="02000000000000000000"/>
              </a:rPr>
              <a:t>Для кластеризации был использован метод </a:t>
            </a:r>
            <a:r>
              <a:rPr lang="en-US" sz="2000" b="1" dirty="0">
                <a:latin typeface="HSE Sans" panose="02000000000000000000"/>
              </a:rPr>
              <a:t>k-means</a:t>
            </a:r>
            <a:r>
              <a:rPr lang="ru-RU" sz="2000" dirty="0">
                <a:latin typeface="HSE Sans" panose="02000000000000000000"/>
              </a:rPr>
              <a:t>: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ru-RU" sz="2000" dirty="0">
              <a:latin typeface="HSE Sans" panose="0200000000000000000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C58C74-3FE8-4A8C-B618-58F8D62B7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300479"/>
            <a:ext cx="5052562" cy="47587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FACB95-A9A9-42ED-A543-981D881242C8}"/>
              </a:ext>
            </a:extLst>
          </p:cNvPr>
          <p:cNvSpPr txBox="1"/>
          <p:nvPr/>
        </p:nvSpPr>
        <p:spPr>
          <a:xfrm>
            <a:off x="7467074" y="6128133"/>
            <a:ext cx="33264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</a:t>
            </a:r>
            <a:r>
              <a:rPr lang="en-US" dirty="0"/>
              <a:t>4. </a:t>
            </a:r>
            <a:r>
              <a:rPr lang="ru-RU" dirty="0"/>
              <a:t>Схема работы алгоритма </a:t>
            </a:r>
            <a:r>
              <a:rPr lang="en-US" dirty="0"/>
              <a:t>k-means</a:t>
            </a:r>
            <a:r>
              <a:rPr lang="ru-RU" dirty="0"/>
              <a:t> (двумерное представление)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3B643407-F4A7-48C5-AE04-CB11E79CE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5438" y="2267129"/>
            <a:ext cx="3965442" cy="2223591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ru-RU" sz="1800" dirty="0">
                <a:latin typeface="HSE Sans" panose="02000000000000000000"/>
              </a:rPr>
              <a:t>Инициализация </a:t>
            </a:r>
            <a:r>
              <a:rPr lang="en-US" sz="1800" dirty="0">
                <a:latin typeface="HSE Sans" panose="02000000000000000000"/>
              </a:rPr>
              <a:t>k</a:t>
            </a:r>
            <a:r>
              <a:rPr lang="ru-RU" sz="1800" dirty="0">
                <a:latin typeface="HSE Sans" panose="02000000000000000000"/>
              </a:rPr>
              <a:t> </a:t>
            </a:r>
            <a:r>
              <a:rPr lang="ru-RU" sz="1800" dirty="0" err="1">
                <a:latin typeface="HSE Sans" panose="02000000000000000000"/>
              </a:rPr>
              <a:t>центроидов</a:t>
            </a:r>
            <a:endParaRPr lang="ru-RU" sz="1800" dirty="0">
              <a:latin typeface="HSE Sans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принадлежности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cs typeface="Times New Roman" panose="02020603050405020304" pitchFamily="18" charset="0"/>
              </a:rPr>
              <a:t>Пересчёт </a:t>
            </a:r>
            <a:r>
              <a:rPr lang="ru-RU" sz="1800" dirty="0" err="1">
                <a:cs typeface="Times New Roman" panose="02020603050405020304" pitchFamily="18" charset="0"/>
              </a:rPr>
              <a:t>центроидов</a:t>
            </a:r>
            <a:endParaRPr lang="ru-RU" sz="1800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cs typeface="Times New Roman" panose="02020603050405020304" pitchFamily="18" charset="0"/>
              </a:rPr>
              <a:t>Второй и третий шаги повторяются до стабилизации </a:t>
            </a:r>
            <a:r>
              <a:rPr lang="ru-RU" sz="1800" dirty="0" err="1">
                <a:cs typeface="Times New Roman" panose="02020603050405020304" pitchFamily="18" charset="0"/>
              </a:rPr>
              <a:t>центроидов</a:t>
            </a:r>
            <a:endParaRPr lang="ru-RU" sz="1800" dirty="0"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FCDDA3-0F33-4AC8-829D-66010F5FE7B6}"/>
              </a:ext>
            </a:extLst>
          </p:cNvPr>
          <p:cNvSpPr txBox="1"/>
          <p:nvPr/>
        </p:nvSpPr>
        <p:spPr>
          <a:xfrm>
            <a:off x="476949" y="4334371"/>
            <a:ext cx="534473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ru-RU" sz="2000" dirty="0">
                <a:latin typeface="HSE Sans" panose="02000000000000000000"/>
              </a:rPr>
              <a:t>Для подсчёта дистанции используется Евклидово расстояние (необходима нормализация):</a:t>
            </a:r>
          </a:p>
        </p:txBody>
      </p:sp>
    </p:spTree>
    <p:extLst>
      <p:ext uri="{BB962C8B-B14F-4D97-AF65-F5344CB8AC3E}">
        <p14:creationId xmlns:p14="http://schemas.microsoft.com/office/powerpoint/2010/main" val="1651744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980423"/>
            <a:ext cx="2872550" cy="656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Результаты кластеризации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Кластерный анализ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8C9D515-75DF-44B2-80C8-082804E1C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28008"/>
              </p:ext>
            </p:extLst>
          </p:nvPr>
        </p:nvGraphicFramePr>
        <p:xfrm>
          <a:off x="6258560" y="1686559"/>
          <a:ext cx="5560562" cy="49340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92480">
                  <a:extLst>
                    <a:ext uri="{9D8B030D-6E8A-4147-A177-3AD203B41FA5}">
                      <a16:colId xmlns:a16="http://schemas.microsoft.com/office/drawing/2014/main" val="2676223260"/>
                    </a:ext>
                  </a:extLst>
                </a:gridCol>
                <a:gridCol w="584041">
                  <a:extLst>
                    <a:ext uri="{9D8B030D-6E8A-4147-A177-3AD203B41FA5}">
                      <a16:colId xmlns:a16="http://schemas.microsoft.com/office/drawing/2014/main" val="1463618479"/>
                    </a:ext>
                  </a:extLst>
                </a:gridCol>
                <a:gridCol w="584041">
                  <a:extLst>
                    <a:ext uri="{9D8B030D-6E8A-4147-A177-3AD203B41FA5}">
                      <a16:colId xmlns:a16="http://schemas.microsoft.com/office/drawing/2014/main" val="1039660200"/>
                    </a:ext>
                  </a:extLst>
                </a:gridCol>
              </a:tblGrid>
              <a:tr h="2443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Признак\Кластер</a:t>
                      </a:r>
                      <a:endParaRPr lang="ru-RU" sz="1600" b="1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0</a:t>
                      </a:r>
                      <a:endParaRPr lang="ru-RU" sz="1600" b="1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1</a:t>
                      </a:r>
                      <a:endParaRPr lang="ru-RU" sz="1600" b="1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390667764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Канал продаж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0,106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0,1067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770933088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HSE Sans" panose="02000000000000000000"/>
                        </a:rPr>
                        <a:t>Серия договора</a:t>
                      </a:r>
                      <a:endParaRPr lang="ru-RU" sz="120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0,1176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0,0596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443364963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Валюта ответственности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0,1072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0,1025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142510077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Тип заявителя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0,1082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0,0919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1607124013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Тип случая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0,126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HSE Sans" panose="02000000000000000000"/>
                        </a:rPr>
                        <a:t>0,0375</a:t>
                      </a:r>
                      <a:endParaRPr lang="ru-RU" sz="120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145409237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Место случая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HSE Sans" panose="02000000000000000000"/>
                        </a:rPr>
                        <a:t>0,1147</a:t>
                      </a:r>
                      <a:endParaRPr lang="ru-RU" sz="120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0,0319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140322246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Регион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0,1071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0,1008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093167786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Группа инвалидности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0,1043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0,104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678127937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Страховой риск, по которому произошло событие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0,0986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0,0249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241425907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CC main program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0,1062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HSE Sans" panose="02000000000000000000"/>
                        </a:rPr>
                        <a:t>0,1059</a:t>
                      </a:r>
                      <a:endParaRPr lang="ru-RU" sz="120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462358504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Risk code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0,1275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HSE Sans" panose="02000000000000000000"/>
                        </a:rPr>
                        <a:t>0,0191</a:t>
                      </a:r>
                      <a:endParaRPr lang="ru-RU" sz="120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1840541995"/>
                  </a:ext>
                </a:extLst>
              </a:tr>
              <a:tr h="183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Доп. доход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none" dirty="0">
                          <a:effectLst/>
                          <a:latin typeface="HSE Sans" panose="02000000000000000000"/>
                        </a:rPr>
                        <a:t>72203</a:t>
                      </a:r>
                      <a:endParaRPr lang="ru-RU" sz="1200" b="0" u="none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none" dirty="0">
                          <a:effectLst/>
                          <a:latin typeface="HSE Sans" panose="02000000000000000000"/>
                        </a:rPr>
                        <a:t>16498</a:t>
                      </a:r>
                      <a:endParaRPr lang="ru-RU" sz="1200" b="0" u="none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497553682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>
                          <a:effectLst/>
                          <a:latin typeface="HSE Sans" panose="02000000000000000000"/>
                        </a:rPr>
                        <a:t>Страх. сум. по риску, в вал. отв.</a:t>
                      </a:r>
                      <a:endParaRPr lang="ru-RU" sz="1200" b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none" dirty="0">
                          <a:effectLst/>
                          <a:latin typeface="HSE Sans" panose="02000000000000000000"/>
                        </a:rPr>
                        <a:t>322106</a:t>
                      </a:r>
                      <a:endParaRPr lang="ru-RU" sz="1200" b="0" u="none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none" dirty="0">
                          <a:effectLst/>
                          <a:latin typeface="HSE Sans" panose="02000000000000000000"/>
                        </a:rPr>
                        <a:t>89068</a:t>
                      </a:r>
                      <a:endParaRPr lang="ru-RU" sz="1200" b="0" u="none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2713002460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>
                          <a:effectLst/>
                          <a:latin typeface="HSE Sans" panose="02000000000000000000"/>
                        </a:rPr>
                        <a:t>Опл. дн. нетрудоспособ.</a:t>
                      </a:r>
                      <a:endParaRPr lang="ru-RU" sz="1200" b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11,372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30,684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178736190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>
                          <a:effectLst/>
                          <a:latin typeface="HSE Sans" panose="02000000000000000000"/>
                        </a:rPr>
                        <a:t>ЗУ, % от страх. сум.</a:t>
                      </a:r>
                      <a:endParaRPr lang="ru-RU" sz="1200" b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sng" dirty="0">
                          <a:solidFill>
                            <a:srgbClr val="EE811E"/>
                          </a:solidFill>
                          <a:effectLst/>
                          <a:latin typeface="HSE Sans" panose="02000000000000000000"/>
                        </a:rPr>
                        <a:t>137,96</a:t>
                      </a:r>
                      <a:endParaRPr lang="ru-RU" sz="1200" b="0" u="sng" dirty="0">
                        <a:solidFill>
                          <a:srgbClr val="EE811E"/>
                        </a:solidFill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sng" dirty="0">
                          <a:effectLst/>
                          <a:latin typeface="HSE Sans" panose="02000000000000000000"/>
                        </a:rPr>
                        <a:t>112,79</a:t>
                      </a:r>
                      <a:endParaRPr lang="ru-RU" sz="1200" b="0" u="sng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3053761815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>
                          <a:effectLst/>
                          <a:latin typeface="HSE Sans" panose="02000000000000000000"/>
                        </a:rPr>
                        <a:t>РЗУ, в вал. отв.</a:t>
                      </a:r>
                      <a:endParaRPr lang="ru-RU" sz="1200" b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sng" dirty="0">
                          <a:solidFill>
                            <a:srgbClr val="EE811E"/>
                          </a:solidFill>
                          <a:effectLst/>
                          <a:latin typeface="HSE Sans" panose="02000000000000000000"/>
                        </a:rPr>
                        <a:t>860,71</a:t>
                      </a:r>
                      <a:endParaRPr lang="ru-RU" sz="1200" b="0" u="sng" dirty="0">
                        <a:solidFill>
                          <a:srgbClr val="EE811E"/>
                        </a:solidFill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sng" dirty="0">
                          <a:effectLst/>
                          <a:latin typeface="HSE Sans" panose="02000000000000000000"/>
                        </a:rPr>
                        <a:t>10039</a:t>
                      </a:r>
                      <a:endParaRPr lang="ru-RU" sz="1200" b="0" u="sng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1186581493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Доля выгодоприобретателя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>
                          <a:effectLst/>
                          <a:latin typeface="HSE Sans" panose="02000000000000000000"/>
                        </a:rPr>
                        <a:t>99,653</a:t>
                      </a:r>
                      <a:endParaRPr lang="ru-RU" sz="1200" b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98,941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2651189768"/>
                  </a:ext>
                </a:extLst>
              </a:tr>
              <a:tr h="1833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СС </a:t>
                      </a:r>
                      <a:r>
                        <a:rPr lang="ru-RU" sz="1200" b="0" dirty="0" err="1">
                          <a:effectLst/>
                          <a:latin typeface="HSE Sans" panose="02000000000000000000"/>
                        </a:rPr>
                        <a:t>main</a:t>
                      </a: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 </a:t>
                      </a:r>
                      <a:r>
                        <a:rPr lang="ru-RU" sz="1200" b="0" dirty="0" err="1">
                          <a:effectLst/>
                          <a:latin typeface="HSE Sans" panose="02000000000000000000"/>
                        </a:rPr>
                        <a:t>programm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22837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dirty="0">
                          <a:effectLst/>
                          <a:latin typeface="HSE Sans" panose="02000000000000000000"/>
                        </a:rPr>
                        <a:t>85479</a:t>
                      </a:r>
                      <a:endParaRPr lang="ru-RU" sz="1200" b="0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1521604687"/>
                  </a:ext>
                </a:extLst>
              </a:tr>
              <a:tr h="2535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>
                          <a:effectLst/>
                          <a:latin typeface="HSE Sans" panose="02000000000000000000"/>
                        </a:rPr>
                        <a:t>Разн. меж. дат. вступ. дог. в силу и наст. страх. случ.</a:t>
                      </a:r>
                      <a:endParaRPr lang="ru-RU" sz="1200" b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sng" dirty="0">
                          <a:solidFill>
                            <a:srgbClr val="EE811E"/>
                          </a:solidFill>
                          <a:effectLst/>
                          <a:latin typeface="HSE Sans" panose="02000000000000000000"/>
                        </a:rPr>
                        <a:t>641,57</a:t>
                      </a:r>
                      <a:endParaRPr lang="ru-RU" sz="1200" b="0" u="sng" dirty="0">
                        <a:solidFill>
                          <a:srgbClr val="EE811E"/>
                        </a:solidFill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0" u="sng" dirty="0">
                          <a:effectLst/>
                          <a:latin typeface="HSE Sans" panose="02000000000000000000"/>
                        </a:rPr>
                        <a:t>1571</a:t>
                      </a:r>
                      <a:endParaRPr lang="ru-RU" sz="1200" b="0" u="sng" dirty="0">
                        <a:effectLst/>
                        <a:latin typeface="HSE Sans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633" marR="43633" marT="0" marB="0" anchor="ctr"/>
                </a:tc>
                <a:extLst>
                  <a:ext uri="{0D108BD9-81ED-4DB2-BD59-A6C34878D82A}">
                    <a16:rowId xmlns:a16="http://schemas.microsoft.com/office/drawing/2014/main" val="2805632491"/>
                  </a:ext>
                </a:extLst>
              </a:tr>
            </a:tbl>
          </a:graphicData>
        </a:graphic>
      </p:graphicFrame>
      <p:sp>
        <p:nvSpPr>
          <p:cNvPr id="19" name="Заголовок 2">
            <a:extLst>
              <a:ext uri="{FF2B5EF4-FFF2-40B4-BE49-F238E27FC236}">
                <a16:creationId xmlns:a16="http://schemas.microsoft.com/office/drawing/2014/main" id="{FA411EDA-BF97-45BA-AA5A-CD97686A6CD1}"/>
              </a:ext>
            </a:extLst>
          </p:cNvPr>
          <p:cNvSpPr txBox="1">
            <a:spLocks/>
          </p:cNvSpPr>
          <p:nvPr/>
        </p:nvSpPr>
        <p:spPr>
          <a:xfrm>
            <a:off x="6258560" y="949944"/>
            <a:ext cx="5560562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630936" rtl="0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ru-RU" sz="1600" b="0" dirty="0"/>
              <a:t>Таблица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8BCB9-9CAF-4F44-AAB1-A833F20CA556}"/>
              </a:ext>
            </a:extLst>
          </p:cNvPr>
          <p:cNvSpPr txBox="1"/>
          <p:nvPr/>
        </p:nvSpPr>
        <p:spPr>
          <a:xfrm>
            <a:off x="6166861" y="1301664"/>
            <a:ext cx="574395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hangingPunct="1"/>
            <a:r>
              <a:rPr lang="ru-RU" sz="1800" b="0" dirty="0"/>
              <a:t>Кластерные </a:t>
            </a:r>
            <a:r>
              <a:rPr lang="ru-RU" sz="1800" b="0" dirty="0" err="1"/>
              <a:t>центроиды</a:t>
            </a:r>
            <a:r>
              <a:rPr lang="ru-RU" sz="1800" b="0" dirty="0"/>
              <a:t> по каждому признаку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C7D3094-F4E0-4133-97F4-8E23C343A6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" y="2946400"/>
            <a:ext cx="5831840" cy="31203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2B58CC-3B91-49C1-ABEA-B6182CD23E79}"/>
              </a:ext>
            </a:extLst>
          </p:cNvPr>
          <p:cNvSpPr txBox="1"/>
          <p:nvPr/>
        </p:nvSpPr>
        <p:spPr>
          <a:xfrm>
            <a:off x="1158505" y="6076907"/>
            <a:ext cx="449896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200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Рис. 5. График </a:t>
            </a:r>
            <a:r>
              <a:rPr lang="ru-RU" sz="1200" i="1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Calinski-Harabasz</a:t>
            </a:r>
            <a:r>
              <a:rPr lang="ru-RU" sz="1200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индекса в зависимости от количества кластеров в модели </a:t>
            </a:r>
            <a:r>
              <a:rPr lang="en-US" sz="1200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ru-RU" sz="1200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endParaRPr lang="ru-RU" sz="1200" dirty="0">
              <a:latin typeface="HSE Sans" panose="0200000000000000000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C0F130-D910-4051-AB06-9FD42D98DBE8}"/>
              </a:ext>
            </a:extLst>
          </p:cNvPr>
          <p:cNvSpPr txBox="1"/>
          <p:nvPr/>
        </p:nvSpPr>
        <p:spPr>
          <a:xfrm>
            <a:off x="496380" y="1806344"/>
            <a:ext cx="5823215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ru-RU" dirty="0">
                <a:latin typeface="HSE Sans" panose="02000000000000000000"/>
              </a:rPr>
              <a:t>Ранговые коэффициенты корреляции </a:t>
            </a:r>
            <a:r>
              <a:rPr lang="ru-RU" b="1" dirty="0" err="1">
                <a:latin typeface="HSE Sans" panose="02000000000000000000"/>
              </a:rPr>
              <a:t>Спирмена</a:t>
            </a:r>
            <a:r>
              <a:rPr lang="ru-RU" dirty="0">
                <a:latin typeface="HSE Sans" panose="02000000000000000000"/>
              </a:rPr>
              <a:t> и </a:t>
            </a:r>
            <a:r>
              <a:rPr lang="ru-RU" b="1" dirty="0" err="1">
                <a:latin typeface="HSE Sans" panose="02000000000000000000"/>
              </a:rPr>
              <a:t>Кендалла</a:t>
            </a:r>
            <a:r>
              <a:rPr lang="ru-RU" dirty="0">
                <a:latin typeface="HSE Sans" panose="02000000000000000000"/>
              </a:rPr>
              <a:t> между целевой переменной и результатом кластеризации равны </a:t>
            </a:r>
            <a:r>
              <a:rPr lang="ru-RU" b="1" dirty="0">
                <a:latin typeface="HSE Sans" panose="02000000000000000000"/>
              </a:rPr>
              <a:t>-0,26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B8F5AC7-ED7F-4421-A16D-5A1F7F584510}"/>
              </a:ext>
            </a:extLst>
          </p:cNvPr>
          <p:cNvCxnSpPr>
            <a:cxnSpLocks/>
          </p:cNvCxnSpPr>
          <p:nvPr/>
        </p:nvCxnSpPr>
        <p:spPr>
          <a:xfrm>
            <a:off x="1017642" y="3200400"/>
            <a:ext cx="0" cy="2529840"/>
          </a:xfrm>
          <a:prstGeom prst="line">
            <a:avLst/>
          </a:prstGeom>
          <a:noFill/>
          <a:ln w="19050" cap="flat">
            <a:solidFill>
              <a:srgbClr val="0F2C68"/>
            </a:solidFill>
            <a:prstDash val="sysDot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124202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Блок-схема: ссылка на другую страницу 18">
            <a:extLst>
              <a:ext uri="{FF2B5EF4-FFF2-40B4-BE49-F238E27FC236}">
                <a16:creationId xmlns:a16="http://schemas.microsoft.com/office/drawing/2014/main" id="{19260ACA-DA3B-42B4-919C-44592F5BA08C}"/>
              </a:ext>
            </a:extLst>
          </p:cNvPr>
          <p:cNvSpPr/>
          <p:nvPr/>
        </p:nvSpPr>
        <p:spPr>
          <a:xfrm>
            <a:off x="972318" y="2199756"/>
            <a:ext cx="3843522" cy="420407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1) Бытовая травма</a:t>
            </a:r>
            <a:r>
              <a:rPr lang="en-US" sz="1600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равма</a:t>
            </a:r>
            <a:r>
              <a:rPr lang="en-US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У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шиб копчика</a:t>
            </a:r>
            <a:r>
              <a:rPr lang="en-US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0F2C68"/>
              </a:solidFill>
              <a:effectLst/>
              <a:uFillTx/>
              <a:latin typeface="HSE Sans" panose="02000000000000000000"/>
              <a:sym typeface="Calibri"/>
            </a:endParaRPr>
          </a:p>
        </p:txBody>
      </p:sp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074830"/>
            <a:ext cx="5144002" cy="62485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Построение </a:t>
            </a:r>
            <a:r>
              <a:rPr lang="ru-RU" dirty="0" err="1"/>
              <a:t>свёрточной</a:t>
            </a:r>
            <a:r>
              <a:rPr lang="ru-RU" dirty="0"/>
              <a:t> нейронной сети </a:t>
            </a:r>
            <a:r>
              <a:rPr lang="en-US" dirty="0"/>
              <a:t>(CNN)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Построение нейронной сети</a:t>
            </a:r>
          </a:p>
        </p:txBody>
      </p:sp>
      <p:sp>
        <p:nvSpPr>
          <p:cNvPr id="20" name="Блок-схема: ссылка на другую страницу 19">
            <a:extLst>
              <a:ext uri="{FF2B5EF4-FFF2-40B4-BE49-F238E27FC236}">
                <a16:creationId xmlns:a16="http://schemas.microsoft.com/office/drawing/2014/main" id="{878A842E-EE9E-464D-9DF1-A95C3E2F0C55}"/>
              </a:ext>
            </a:extLst>
          </p:cNvPr>
          <p:cNvSpPr/>
          <p:nvPr/>
        </p:nvSpPr>
        <p:spPr>
          <a:xfrm>
            <a:off x="972318" y="2827712"/>
            <a:ext cx="3843522" cy="420407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hangingPunct="1"/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ru-RU" sz="1600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бытов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травм </a:t>
            </a:r>
            <a:r>
              <a:rPr lang="ru-RU" sz="1600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травм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ушиб копчик</a:t>
            </a:r>
            <a:endParaRPr lang="ru-RU" sz="1600" b="1" dirty="0">
              <a:latin typeface="HSE Sans" panose="02000000000000000000"/>
            </a:endParaRPr>
          </a:p>
        </p:txBody>
      </p:sp>
      <p:sp>
        <p:nvSpPr>
          <p:cNvPr id="21" name="Блок-схема: ссылка на другую страницу 20">
            <a:extLst>
              <a:ext uri="{FF2B5EF4-FFF2-40B4-BE49-F238E27FC236}">
                <a16:creationId xmlns:a16="http://schemas.microsoft.com/office/drawing/2014/main" id="{4B42E2E3-135F-4E63-8FED-D953E98D75E5}"/>
              </a:ext>
            </a:extLst>
          </p:cNvPr>
          <p:cNvSpPr/>
          <p:nvPr/>
        </p:nvSpPr>
        <p:spPr>
          <a:xfrm>
            <a:off x="972318" y="3455668"/>
            <a:ext cx="3843522" cy="420407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 hangingPunct="1"/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3) [4, 1, 1, 10, 101] </a:t>
            </a:r>
            <a:endParaRPr lang="ru-RU" sz="1600" b="1" dirty="0">
              <a:latin typeface="HSE Sans" panose="020000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DBDF07-0CE3-4C48-A948-C3BB12000FC0}"/>
              </a:ext>
            </a:extLst>
          </p:cNvPr>
          <p:cNvSpPr txBox="1"/>
          <p:nvPr/>
        </p:nvSpPr>
        <p:spPr>
          <a:xfrm>
            <a:off x="606558" y="1710595"/>
            <a:ext cx="384352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ru-RU" dirty="0">
                <a:latin typeface="HSE Sans" panose="02000000000000000000"/>
              </a:rPr>
              <a:t>Данные, которые подаются на вход:</a:t>
            </a:r>
            <a:endParaRPr lang="ru-RU" b="1" dirty="0">
              <a:latin typeface="HSE Sans" panose="0200000000000000000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6F92EB0-9270-4E9E-B7BE-CBA03AEB89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4614" y="4706154"/>
            <a:ext cx="4187900" cy="10939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197776-335A-45F1-A821-8D173B003F97}"/>
              </a:ext>
            </a:extLst>
          </p:cNvPr>
          <p:cNvSpPr txBox="1"/>
          <p:nvPr/>
        </p:nvSpPr>
        <p:spPr>
          <a:xfrm>
            <a:off x="7237750" y="5911018"/>
            <a:ext cx="33264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8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Иллюстрация работы фильтров в одномерной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свёрточной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нейронной сети</a:t>
            </a:r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139CF5D-EB15-45A8-BF41-C5D00F32CA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8" y="4431607"/>
            <a:ext cx="5441955" cy="147941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4BB726-0282-4282-88AD-FB31DC2C2240}"/>
              </a:ext>
            </a:extLst>
          </p:cNvPr>
          <p:cNvSpPr txBox="1"/>
          <p:nvPr/>
        </p:nvSpPr>
        <p:spPr>
          <a:xfrm>
            <a:off x="1382308" y="5905415"/>
            <a:ext cx="33264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7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Иллюстрация работы функции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dropout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нейронной сети</a:t>
            </a:r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CA952F0-B7B1-409B-872C-F28ADBE845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74614" y="1259840"/>
            <a:ext cx="3887190" cy="302183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D1F84EA-B583-407F-80A6-5AEECE5E57B3}"/>
              </a:ext>
            </a:extLst>
          </p:cNvPr>
          <p:cNvSpPr txBox="1"/>
          <p:nvPr/>
        </p:nvSpPr>
        <p:spPr>
          <a:xfrm>
            <a:off x="7055002" y="4281670"/>
            <a:ext cx="332641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6</a:t>
            </a:r>
            <a:r>
              <a:rPr lang="en-US" dirty="0"/>
              <a:t>. </a:t>
            </a:r>
            <a:r>
              <a:rPr lang="ru-RU" sz="1200" i="1" dirty="0">
                <a:latin typeface="Calibri" panose="020F0502020204030204" pitchFamily="34" charset="0"/>
                <a:cs typeface="Times New Roman" panose="02020603050405020304" pitchFamily="18" charset="0"/>
              </a:rPr>
              <a:t>Архитектура нейронной 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48274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05525C-FC16-4460-910F-431FA44A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28" y="2946360"/>
            <a:ext cx="5789421" cy="2894711"/>
          </a:xfrm>
          <a:prstGeom prst="rect">
            <a:avLst/>
          </a:prstGeom>
        </p:spPr>
      </p:pic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074830"/>
            <a:ext cx="4747762" cy="624858"/>
          </a:xfrm>
          <a:prstGeom prst="rect">
            <a:avLst/>
          </a:prstGeom>
        </p:spPr>
        <p:txBody>
          <a:bodyPr>
            <a:normAutofit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Обучение </a:t>
            </a:r>
            <a:r>
              <a:rPr lang="ru-RU" dirty="0" err="1"/>
              <a:t>свёрточной</a:t>
            </a:r>
            <a:r>
              <a:rPr lang="ru-RU" dirty="0"/>
              <a:t> нейронной сети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Обучение нейронной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6AAB79-C42C-43F9-B026-2538938B8B37}"/>
                  </a:ext>
                </a:extLst>
              </p:cNvPr>
              <p:cNvSpPr txBox="1"/>
              <p:nvPr/>
            </p:nvSpPr>
            <p:spPr>
              <a:xfrm>
                <a:off x="927067" y="2758584"/>
                <a:ext cx="2851918" cy="3755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18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p>
                    </m:sSup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𝜼𝜵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ru-RU" sz="1800" b="1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ru-RU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ru-RU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86AAB79-C42C-43F9-B026-2538938B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7" y="2758584"/>
                <a:ext cx="2851918" cy="37555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48EDDB-805B-48B4-A8D5-0858AD961AE0}"/>
                  </a:ext>
                </a:extLst>
              </p:cNvPr>
              <p:cNvSpPr txBox="1"/>
              <p:nvPr/>
            </p:nvSpPr>
            <p:spPr>
              <a:xfrm>
                <a:off x="4220954" y="3152346"/>
                <a:ext cx="1875046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48EDDB-805B-48B4-A8D5-0858AD961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954" y="3152346"/>
                <a:ext cx="1875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48BCD7-7B5E-4F45-8044-0C9CF667FBA0}"/>
                  </a:ext>
                </a:extLst>
              </p:cNvPr>
              <p:cNvSpPr txBox="1"/>
              <p:nvPr/>
            </p:nvSpPr>
            <p:spPr>
              <a:xfrm>
                <a:off x="2004115" y="3144520"/>
                <a:ext cx="224536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148BCD7-7B5E-4F45-8044-0C9CF667F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15" y="3144520"/>
                <a:ext cx="2245360" cy="369332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C50D6DC-8269-4472-A594-0DFC602D366A}"/>
              </a:ext>
            </a:extLst>
          </p:cNvPr>
          <p:cNvSpPr txBox="1"/>
          <p:nvPr/>
        </p:nvSpPr>
        <p:spPr>
          <a:xfrm>
            <a:off x="7056587" y="5967123"/>
            <a:ext cx="35339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10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работы метода градиентного спуска из разных начальных точек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EDFDDB-783C-40A5-B02A-F9B12FFAE1FF}"/>
                  </a:ext>
                </a:extLst>
              </p:cNvPr>
              <p:cNvSpPr txBox="1"/>
              <p:nvPr/>
            </p:nvSpPr>
            <p:spPr>
              <a:xfrm>
                <a:off x="668612" y="5634949"/>
                <a:ext cx="3993406" cy="664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ru-RU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ru-RU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ru-RU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ru-RU" b="1" i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EDFDDB-783C-40A5-B02A-F9B12FFAE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12" y="5634949"/>
                <a:ext cx="3993406" cy="6643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F0A2CA-D9D0-4321-AB1E-5190125C47A4}"/>
                  </a:ext>
                </a:extLst>
              </p:cNvPr>
              <p:cNvSpPr txBox="1"/>
              <p:nvPr/>
            </p:nvSpPr>
            <p:spPr>
              <a:xfrm>
                <a:off x="6030604" y="2285570"/>
                <a:ext cx="5789421" cy="8485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𝑸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</m:d>
                      <m:r>
                        <a:rPr lang="ru-RU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ru-RU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ru-RU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ru-RU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9F0A2CA-D9D0-4321-AB1E-5190125C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04" y="2285570"/>
                <a:ext cx="5789421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29C59E7-FC4E-4960-8EDC-448A15BFB4C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68612" y="3479556"/>
            <a:ext cx="4766812" cy="14573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4D59FC-A166-4621-AD89-61A89283438C}"/>
              </a:ext>
            </a:extLst>
          </p:cNvPr>
          <p:cNvSpPr txBox="1"/>
          <p:nvPr/>
        </p:nvSpPr>
        <p:spPr>
          <a:xfrm>
            <a:off x="535438" y="1686533"/>
            <a:ext cx="5001762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В основе метода </a:t>
            </a:r>
            <a:r>
              <a:rPr lang="ru-RU" sz="1600" b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градиентного спуска 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лежит идея поиска минимума функции потерь путем итеративного шага в направлении, обратном градиенту функции (отрицательное значение градиента)</a:t>
            </a:r>
            <a:endParaRPr lang="ru-RU" sz="1600" dirty="0">
              <a:latin typeface="HSE Sans" panose="0200000000000000000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385044-474D-4BCB-B710-B36C03D08E54}"/>
              </a:ext>
            </a:extLst>
          </p:cNvPr>
          <p:cNvSpPr txBox="1"/>
          <p:nvPr/>
        </p:nvSpPr>
        <p:spPr>
          <a:xfrm>
            <a:off x="529330" y="3144520"/>
            <a:ext cx="197003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Условия остановки:</a:t>
            </a:r>
            <a:endParaRPr lang="ru-RU" sz="1600" dirty="0">
              <a:latin typeface="HSE Sans" panose="0200000000000000000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15A26-3349-4932-A0ED-F526C1167FF3}"/>
              </a:ext>
            </a:extLst>
          </p:cNvPr>
          <p:cNvSpPr txBox="1"/>
          <p:nvPr/>
        </p:nvSpPr>
        <p:spPr>
          <a:xfrm>
            <a:off x="3796284" y="3146783"/>
            <a:ext cx="197003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или</a:t>
            </a:r>
            <a:endParaRPr lang="ru-RU" sz="1600" dirty="0">
              <a:latin typeface="HSE Sans" panose="0200000000000000000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FF12DC-F0BF-4948-8C7F-586AB74709D3}"/>
              </a:ext>
            </a:extLst>
          </p:cNvPr>
          <p:cNvSpPr txBox="1"/>
          <p:nvPr/>
        </p:nvSpPr>
        <p:spPr>
          <a:xfrm>
            <a:off x="836153" y="4927906"/>
            <a:ext cx="332641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9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простой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полносвязной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нейронной сети с двумерным входом и одномерным выходом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A336B1-5F97-46EB-BCF1-4EC55DC63999}"/>
              </a:ext>
            </a:extLst>
          </p:cNvPr>
          <p:cNvSpPr txBox="1"/>
          <p:nvPr/>
        </p:nvSpPr>
        <p:spPr>
          <a:xfrm>
            <a:off x="6085842" y="1686533"/>
            <a:ext cx="5617591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Используемая </a:t>
            </a:r>
            <a:r>
              <a:rPr lang="ru-RU" sz="1600" b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функция потерь</a:t>
            </a:r>
            <a:r>
              <a:rPr lang="ru-RU" sz="1600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– бинарная кросс-энтропия (логарифмическая функция потерь):</a:t>
            </a:r>
            <a:endParaRPr lang="ru-RU" sz="1600" dirty="0">
              <a:latin typeface="HSE Sans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590588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273E2DB2-1BC1-47BE-B827-0DD8B1849F8E}"/>
              </a:ext>
            </a:extLst>
          </p:cNvPr>
          <p:cNvSpPr/>
          <p:nvPr/>
        </p:nvSpPr>
        <p:spPr>
          <a:xfrm>
            <a:off x="432507" y="5445393"/>
            <a:ext cx="5898884" cy="25238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542D757-B968-4EFE-82E5-E90AC2B8CC3B}"/>
              </a:ext>
            </a:extLst>
          </p:cNvPr>
          <p:cNvSpPr/>
          <p:nvPr/>
        </p:nvSpPr>
        <p:spPr>
          <a:xfrm>
            <a:off x="432507" y="2968340"/>
            <a:ext cx="5898884" cy="25238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163303"/>
            <a:ext cx="4625842" cy="656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dirty="0" err="1"/>
              <a:t>Результаты</a:t>
            </a:r>
            <a:r>
              <a:rPr lang="ru-RU" dirty="0"/>
              <a:t> предсказаний нейронной сети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284669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Оценка результатов нейронной сети</a:t>
            </a:r>
          </a:p>
        </p:txBody>
      </p:sp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5E351A0A-03E5-436B-9159-D179EA98259C}"/>
              </a:ext>
            </a:extLst>
          </p:cNvPr>
          <p:cNvSpPr txBox="1">
            <a:spLocks/>
          </p:cNvSpPr>
          <p:nvPr/>
        </p:nvSpPr>
        <p:spPr>
          <a:xfrm>
            <a:off x="822960" y="1551730"/>
            <a:ext cx="5560562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630936" rtl="0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ru-RU" sz="1600" b="0" dirty="0"/>
              <a:t>Таблица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9772E9-6678-4BE4-9894-0DE1A7F34BDD}"/>
              </a:ext>
            </a:extLst>
          </p:cNvPr>
          <p:cNvSpPr txBox="1"/>
          <p:nvPr/>
        </p:nvSpPr>
        <p:spPr>
          <a:xfrm>
            <a:off x="584796" y="1858401"/>
            <a:ext cx="5620708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hangingPunct="1"/>
            <a:r>
              <a:rPr lang="ru-RU" sz="1700" b="1" dirty="0">
                <a:latin typeface="HSE Sans" panose="02000000000000000000"/>
              </a:rPr>
              <a:t>Отчёт по классификации в страховании жизни, </a:t>
            </a:r>
            <a:r>
              <a:rPr lang="ru-RU" sz="1700" b="1" dirty="0" err="1">
                <a:latin typeface="HSE Sans" panose="02000000000000000000"/>
              </a:rPr>
              <a:t>свёрточная</a:t>
            </a:r>
            <a:r>
              <a:rPr lang="ru-RU" sz="1700" b="1" dirty="0">
                <a:latin typeface="HSE Sans" panose="02000000000000000000"/>
              </a:rPr>
              <a:t> нейронная сеть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E7319B9-8BD1-4621-B048-0B6740387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52914"/>
              </p:ext>
            </p:extLst>
          </p:nvPr>
        </p:nvGraphicFramePr>
        <p:xfrm>
          <a:off x="458910" y="2489343"/>
          <a:ext cx="5872481" cy="12459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3662902799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086349927"/>
                    </a:ext>
                  </a:extLst>
                </a:gridCol>
                <a:gridCol w="824560">
                  <a:extLst>
                    <a:ext uri="{9D8B030D-6E8A-4147-A177-3AD203B41FA5}">
                      <a16:colId xmlns:a16="http://schemas.microsoft.com/office/drawing/2014/main" val="1470915712"/>
                    </a:ext>
                  </a:extLst>
                </a:gridCol>
                <a:gridCol w="930963">
                  <a:extLst>
                    <a:ext uri="{9D8B030D-6E8A-4147-A177-3AD203B41FA5}">
                      <a16:colId xmlns:a16="http://schemas.microsoft.com/office/drawing/2014/main" val="524130428"/>
                    </a:ext>
                  </a:extLst>
                </a:gridCol>
                <a:gridCol w="1261998">
                  <a:extLst>
                    <a:ext uri="{9D8B030D-6E8A-4147-A177-3AD203B41FA5}">
                      <a16:colId xmlns:a16="http://schemas.microsoft.com/office/drawing/2014/main" val="3471129481"/>
                    </a:ext>
                  </a:extLst>
                </a:gridCol>
              </a:tblGrid>
              <a:tr h="199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 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Precision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Recall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F1-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мера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Количество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3831370"/>
                  </a:ext>
                </a:extLst>
              </a:tr>
              <a:tr h="199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0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1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000000000000000"/>
                        </a:rPr>
                        <a:t>0,99</a:t>
                      </a:r>
                      <a:endParaRPr lang="ru-RU" sz="16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000000000000000"/>
                        </a:rPr>
                        <a:t>3009</a:t>
                      </a:r>
                      <a:endParaRPr lang="ru-RU" sz="16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0919579"/>
                  </a:ext>
                </a:extLst>
              </a:tr>
              <a:tr h="199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1</a:t>
                      </a:r>
                      <a:endParaRPr lang="ru-RU" sz="16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7AD4A"/>
                          </a:solidFill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600" b="1" dirty="0">
                        <a:solidFill>
                          <a:srgbClr val="07AD4A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64AE1A"/>
                          </a:solidFill>
                          <a:effectLst/>
                          <a:latin typeface="HSE Sans" panose="02000000000000000000"/>
                        </a:rPr>
                        <a:t>0,8</a:t>
                      </a:r>
                      <a:endParaRPr lang="ru-RU" sz="1600" b="1" dirty="0">
                        <a:solidFill>
                          <a:srgbClr val="64AE1A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19B930"/>
                          </a:solidFill>
                          <a:effectLst/>
                          <a:latin typeface="HSE Sans" panose="02000000000000000000"/>
                        </a:rPr>
                        <a:t>0,88</a:t>
                      </a:r>
                      <a:endParaRPr lang="ru-RU" sz="1600" b="1" dirty="0">
                        <a:solidFill>
                          <a:srgbClr val="19B93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327</a:t>
                      </a:r>
                      <a:endParaRPr lang="ru-RU" sz="16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0030165"/>
                  </a:ext>
                </a:extLst>
              </a:tr>
              <a:tr h="1996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Среднее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0,9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0,93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HSE Sans" panose="02000000000000000000"/>
                        </a:rPr>
                        <a:t>3336</a:t>
                      </a:r>
                      <a:endParaRPr lang="ru-RU" sz="16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0194104"/>
                  </a:ext>
                </a:extLst>
              </a:tr>
              <a:tr h="2706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Средневзвешенное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HSE Sans" panose="02000000000000000000"/>
                        </a:rPr>
                        <a:t>3336</a:t>
                      </a:r>
                      <a:endParaRPr lang="ru-RU" sz="16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6946293"/>
                  </a:ext>
                </a:extLst>
              </a:tr>
            </a:tbl>
          </a:graphicData>
        </a:graphic>
      </p:graphicFrame>
      <p:sp>
        <p:nvSpPr>
          <p:cNvPr id="28" name="Заголовок 2">
            <a:extLst>
              <a:ext uri="{FF2B5EF4-FFF2-40B4-BE49-F238E27FC236}">
                <a16:creationId xmlns:a16="http://schemas.microsoft.com/office/drawing/2014/main" id="{62BAA999-461A-4E73-A207-1E21199E0203}"/>
              </a:ext>
            </a:extLst>
          </p:cNvPr>
          <p:cNvSpPr txBox="1">
            <a:spLocks/>
          </p:cNvSpPr>
          <p:nvPr/>
        </p:nvSpPr>
        <p:spPr>
          <a:xfrm>
            <a:off x="822960" y="4030770"/>
            <a:ext cx="5560562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630936" rtl="0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ru-RU" sz="1600" b="0" dirty="0"/>
              <a:t>Таблица </a:t>
            </a:r>
            <a:r>
              <a:rPr lang="en-US" sz="1600" b="0" dirty="0"/>
              <a:t>3</a:t>
            </a:r>
            <a:endParaRPr lang="ru-RU" sz="1600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70EE10-FC45-472C-B2B1-3D2034D1D752}"/>
              </a:ext>
            </a:extLst>
          </p:cNvPr>
          <p:cNvSpPr txBox="1"/>
          <p:nvPr/>
        </p:nvSpPr>
        <p:spPr>
          <a:xfrm>
            <a:off x="311401" y="4315652"/>
            <a:ext cx="5743959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hangingPunct="1"/>
            <a:r>
              <a:rPr lang="ru-RU" sz="1700" b="1" dirty="0">
                <a:latin typeface="HSE Sans" panose="02000000000000000000"/>
              </a:rPr>
              <a:t>Отчёт по классификации в страховании не-жизни, </a:t>
            </a:r>
            <a:r>
              <a:rPr lang="ru-RU" sz="1700" b="1" dirty="0" err="1">
                <a:latin typeface="HSE Sans" panose="02000000000000000000"/>
              </a:rPr>
              <a:t>свёрточная</a:t>
            </a:r>
            <a:r>
              <a:rPr lang="ru-RU" sz="1700" b="1" dirty="0">
                <a:latin typeface="HSE Sans" panose="02000000000000000000"/>
              </a:rPr>
              <a:t> нейронная сеть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85B4C5B-3CC0-4293-B4D6-EA9614BDC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657024"/>
              </p:ext>
            </p:extLst>
          </p:nvPr>
        </p:nvGraphicFramePr>
        <p:xfrm>
          <a:off x="458910" y="4961983"/>
          <a:ext cx="5872481" cy="12192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98819">
                  <a:extLst>
                    <a:ext uri="{9D8B030D-6E8A-4147-A177-3AD203B41FA5}">
                      <a16:colId xmlns:a16="http://schemas.microsoft.com/office/drawing/2014/main" val="647233697"/>
                    </a:ext>
                  </a:extLst>
                </a:gridCol>
                <a:gridCol w="985451">
                  <a:extLst>
                    <a:ext uri="{9D8B030D-6E8A-4147-A177-3AD203B41FA5}">
                      <a16:colId xmlns:a16="http://schemas.microsoft.com/office/drawing/2014/main" val="3966948771"/>
                    </a:ext>
                  </a:extLst>
                </a:gridCol>
                <a:gridCol w="819340">
                  <a:extLst>
                    <a:ext uri="{9D8B030D-6E8A-4147-A177-3AD203B41FA5}">
                      <a16:colId xmlns:a16="http://schemas.microsoft.com/office/drawing/2014/main" val="4203867194"/>
                    </a:ext>
                  </a:extLst>
                </a:gridCol>
                <a:gridCol w="1028187">
                  <a:extLst>
                    <a:ext uri="{9D8B030D-6E8A-4147-A177-3AD203B41FA5}">
                      <a16:colId xmlns:a16="http://schemas.microsoft.com/office/drawing/2014/main" val="11496925"/>
                    </a:ext>
                  </a:extLst>
                </a:gridCol>
                <a:gridCol w="1140684">
                  <a:extLst>
                    <a:ext uri="{9D8B030D-6E8A-4147-A177-3AD203B41FA5}">
                      <a16:colId xmlns:a16="http://schemas.microsoft.com/office/drawing/2014/main" val="11703687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 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Precision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Recall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F1-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мера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000000000000000"/>
                        </a:rPr>
                        <a:t>Количество</a:t>
                      </a:r>
                      <a:endParaRPr lang="ru-RU" sz="16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5663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0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0,89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0,92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0,91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11999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386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1</a:t>
                      </a:r>
                      <a:endParaRPr lang="ru-RU" sz="16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DFDF1B"/>
                          </a:solidFill>
                          <a:effectLst/>
                          <a:latin typeface="HSE Sans" panose="02000000000000000000"/>
                        </a:rPr>
                        <a:t>0,55</a:t>
                      </a:r>
                      <a:endParaRPr lang="ru-RU" sz="1600" b="1" dirty="0">
                        <a:solidFill>
                          <a:srgbClr val="DFDF1B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FFCC00"/>
                          </a:solidFill>
                          <a:effectLst/>
                          <a:latin typeface="HSE Sans" panose="02000000000000000000"/>
                        </a:rPr>
                        <a:t>0,46</a:t>
                      </a:r>
                      <a:endParaRPr lang="ru-RU" sz="1600" b="1" dirty="0">
                        <a:solidFill>
                          <a:srgbClr val="FFCC0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DFDF1B"/>
                          </a:solidFill>
                          <a:effectLst/>
                          <a:latin typeface="HSE Sans" panose="02000000000000000000"/>
                        </a:rPr>
                        <a:t>0,50</a:t>
                      </a:r>
                      <a:endParaRPr lang="ru-RU" sz="1600" b="1" dirty="0">
                        <a:solidFill>
                          <a:srgbClr val="DFDF1B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b="1" dirty="0">
                          <a:effectLst/>
                          <a:latin typeface="HSE Sans" panose="02000000000000000000"/>
                        </a:rPr>
                        <a:t>2515</a:t>
                      </a:r>
                      <a:endParaRPr lang="ru-RU" sz="16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9828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Среднее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72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69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7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14514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914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HSE Sans" panose="02000000000000000000"/>
                        </a:rPr>
                        <a:t>Средневзвешенное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83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84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HSE Sans" panose="02000000000000000000"/>
                        </a:rPr>
                        <a:t>0,</a:t>
                      </a:r>
                      <a:r>
                        <a:rPr lang="ru-RU" sz="1600">
                          <a:effectLst/>
                          <a:latin typeface="HSE Sans" panose="02000000000000000000"/>
                        </a:rPr>
                        <a:t>84</a:t>
                      </a:r>
                      <a:endParaRPr lang="ru-RU" sz="16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HSE Sans" panose="02000000000000000000"/>
                        </a:rPr>
                        <a:t>14514</a:t>
                      </a:r>
                      <a:endParaRPr lang="ru-RU" sz="16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1482306"/>
                  </a:ext>
                </a:extLst>
              </a:tr>
            </a:tbl>
          </a:graphicData>
        </a:graphic>
      </p:graphicFrame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962713D-3935-4234-B7EC-A82628305B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95" y="1821457"/>
            <a:ext cx="4526090" cy="378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DFDEB2D-5ABC-46A8-92A9-AECF764089BD}"/>
              </a:ext>
            </a:extLst>
          </p:cNvPr>
          <p:cNvSpPr txBox="1"/>
          <p:nvPr/>
        </p:nvSpPr>
        <p:spPr>
          <a:xfrm>
            <a:off x="7531989" y="5719518"/>
            <a:ext cx="35339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11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Матрица ошибок в страховании жизни,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свёрточная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нейронная сеть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074830"/>
            <a:ext cx="4747762" cy="624858"/>
          </a:xfrm>
          <a:prstGeom prst="rect">
            <a:avLst/>
          </a:prstGeom>
        </p:spPr>
        <p:txBody>
          <a:bodyPr>
            <a:normAutofit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Добавление новых признаков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Добавление новых признаков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50D6DC-8269-4472-A594-0DFC602D366A}"/>
              </a:ext>
            </a:extLst>
          </p:cNvPr>
          <p:cNvSpPr txBox="1"/>
          <p:nvPr/>
        </p:nvSpPr>
        <p:spPr>
          <a:xfrm>
            <a:off x="7158187" y="6106248"/>
            <a:ext cx="364825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12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Корреляционная матрица по данным из обучающей выборки (тренировочной)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BB406-1164-4451-B608-154D33363DB0}"/>
              </a:ext>
            </a:extLst>
          </p:cNvPr>
          <p:cNvSpPr txBox="1"/>
          <p:nvPr/>
        </p:nvSpPr>
        <p:spPr>
          <a:xfrm>
            <a:off x="535438" y="1906570"/>
            <a:ext cx="407720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/>
              </a:rPr>
              <a:t>В набор данных были добавлены 2 новые переменные: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SE Sans" panose="02000000000000000000"/>
              </a:rPr>
              <a:t>txt_pred_prob</a:t>
            </a:r>
            <a:r>
              <a:rPr lang="en-US" dirty="0">
                <a:latin typeface="HSE Sans" panose="02000000000000000000"/>
              </a:rPr>
              <a:t> – </a:t>
            </a:r>
            <a:r>
              <a:rPr lang="ru-RU" dirty="0">
                <a:latin typeface="HSE Sans" panose="02000000000000000000"/>
              </a:rPr>
              <a:t>вероятностный выход нейронной сети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HSE Sans" panose="02000000000000000000"/>
              </a:rPr>
              <a:t>txt_pred_num</a:t>
            </a:r>
            <a:r>
              <a:rPr lang="en-US" dirty="0">
                <a:latin typeface="HSE Sans" panose="02000000000000000000"/>
              </a:rPr>
              <a:t> – </a:t>
            </a:r>
            <a:r>
              <a:rPr lang="ru-RU" dirty="0">
                <a:latin typeface="HSE Sans" panose="02000000000000000000"/>
              </a:rPr>
              <a:t>бинарный выход нейронной сети 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17941FF-6DDD-4201-B427-BE61B15F9C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72" y="1215544"/>
            <a:ext cx="6753604" cy="48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F2E4A9-3EDB-40C4-A693-BF26818B5ABA}"/>
              </a:ext>
            </a:extLst>
          </p:cNvPr>
          <p:cNvSpPr txBox="1"/>
          <p:nvPr/>
        </p:nvSpPr>
        <p:spPr>
          <a:xfrm>
            <a:off x="535438" y="4719014"/>
            <a:ext cx="4514082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/>
              </a:rPr>
              <a:t>Корреляция </a:t>
            </a:r>
            <a:r>
              <a:rPr lang="en-US" dirty="0" err="1">
                <a:latin typeface="HSE Sans" panose="02000000000000000000"/>
              </a:rPr>
              <a:t>txt_pred_prob</a:t>
            </a:r>
            <a:r>
              <a:rPr lang="en-US" dirty="0">
                <a:latin typeface="HSE Sans" panose="02000000000000000000"/>
              </a:rPr>
              <a:t> </a:t>
            </a:r>
            <a:r>
              <a:rPr lang="ru-RU" dirty="0">
                <a:latin typeface="HSE Sans" panose="02000000000000000000"/>
              </a:rPr>
              <a:t>с целевой переменной (Мошенничество) равна </a:t>
            </a:r>
            <a:r>
              <a:rPr lang="ru-RU" dirty="0">
                <a:solidFill>
                  <a:srgbClr val="07AD4A"/>
                </a:solidFill>
                <a:latin typeface="HSE Sans" panose="02000000000000000000"/>
              </a:rPr>
              <a:t>0,66</a:t>
            </a:r>
            <a:r>
              <a:rPr lang="ru-RU" dirty="0">
                <a:latin typeface="HSE Sans" panose="02000000000000000000"/>
              </a:rPr>
              <a:t>, что является </a:t>
            </a:r>
            <a:r>
              <a:rPr lang="ru-RU" u="sng" dirty="0">
                <a:latin typeface="HSE Sans" panose="02000000000000000000"/>
              </a:rPr>
              <a:t>максимальным значением</a:t>
            </a:r>
            <a:r>
              <a:rPr lang="ru-RU" dirty="0">
                <a:latin typeface="HSE Sans" panose="02000000000000000000"/>
              </a:rPr>
              <a:t> среди всех числовых переменных</a:t>
            </a:r>
          </a:p>
        </p:txBody>
      </p:sp>
      <p:pic>
        <p:nvPicPr>
          <p:cNvPr id="7" name="Рисунок 6" descr="Маркеры-галочки">
            <a:extLst>
              <a:ext uri="{FF2B5EF4-FFF2-40B4-BE49-F238E27FC236}">
                <a16:creationId xmlns:a16="http://schemas.microsoft.com/office/drawing/2014/main" id="{59C0E8D0-7640-4430-B9D6-8B51B600A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9680" y="4995901"/>
            <a:ext cx="646554" cy="646554"/>
          </a:xfrm>
          <a:prstGeom prst="rect">
            <a:avLst/>
          </a:prstGeom>
        </p:spPr>
      </p:pic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1A8D6E6-FCD1-4381-A791-6ED23CFBC342}"/>
              </a:ext>
            </a:extLst>
          </p:cNvPr>
          <p:cNvSpPr/>
          <p:nvPr/>
        </p:nvSpPr>
        <p:spPr>
          <a:xfrm>
            <a:off x="9458960" y="3129280"/>
            <a:ext cx="941081" cy="741680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8815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074830"/>
            <a:ext cx="4747762" cy="624858"/>
          </a:xfrm>
          <a:prstGeom prst="rect">
            <a:avLst/>
          </a:prstGeom>
        </p:spPr>
        <p:txBody>
          <a:bodyPr>
            <a:normAutofit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Обучение моделей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Обучение моделей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50D6DC-8269-4472-A594-0DFC602D366A}"/>
              </a:ext>
            </a:extLst>
          </p:cNvPr>
          <p:cNvSpPr txBox="1"/>
          <p:nvPr/>
        </p:nvSpPr>
        <p:spPr>
          <a:xfrm>
            <a:off x="1946886" y="6040099"/>
            <a:ext cx="382478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13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работы метода кросс-валидации при 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k=5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921631-8A32-4465-AD79-9261BBEC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54" y="4329561"/>
            <a:ext cx="6377864" cy="16819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8BB406-1164-4451-B608-154D33363DB0}"/>
              </a:ext>
            </a:extLst>
          </p:cNvPr>
          <p:cNvSpPr txBox="1"/>
          <p:nvPr/>
        </p:nvSpPr>
        <p:spPr>
          <a:xfrm>
            <a:off x="535438" y="1686533"/>
            <a:ext cx="664768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/>
              </a:rPr>
              <a:t>После добавления новых признаков</a:t>
            </a:r>
            <a:r>
              <a:rPr lang="en-US" dirty="0">
                <a:latin typeface="HSE Sans" panose="02000000000000000000"/>
              </a:rPr>
              <a:t> (</a:t>
            </a:r>
            <a:r>
              <a:rPr lang="ru-RU" dirty="0">
                <a:latin typeface="HSE Sans" panose="02000000000000000000"/>
              </a:rPr>
              <a:t>ответов кластеризации и нейронной сети) строятся модели: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Логистическая регрессия (</a:t>
            </a:r>
            <a:r>
              <a:rPr lang="en-US" b="1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LR</a:t>
            </a:r>
            <a:r>
              <a:rPr lang="en-US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Метод опорных векторов</a:t>
            </a:r>
            <a:r>
              <a:rPr lang="en-US" i="1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b="1" i="1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SVM</a:t>
            </a:r>
            <a:r>
              <a:rPr lang="en-US" i="1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Классификатор линейного дискриминантного анализа</a:t>
            </a:r>
            <a:r>
              <a:rPr lang="ru-RU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b="1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LDA</a:t>
            </a:r>
            <a:r>
              <a:rPr lang="ru-RU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Классификатор случайного леса (</a:t>
            </a:r>
            <a:r>
              <a:rPr lang="en-US" b="1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RFC</a:t>
            </a:r>
            <a:r>
              <a:rPr lang="en-US" i="1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latin typeface="HSE Sans" panose="02000000000000000000"/>
                <a:cs typeface="Times New Roman" panose="02020603050405020304" pitchFamily="18" charset="0"/>
              </a:rPr>
              <a:t>Классификатор градиентного </a:t>
            </a:r>
            <a:r>
              <a:rPr lang="ru-RU" i="1" dirty="0" err="1">
                <a:latin typeface="HSE Sans" panose="02000000000000000000"/>
                <a:cs typeface="Times New Roman" panose="02020603050405020304" pitchFamily="18" charset="0"/>
              </a:rPr>
              <a:t>бустинга</a:t>
            </a:r>
            <a:r>
              <a:rPr lang="ru-RU" i="1" dirty="0">
                <a:latin typeface="HSE Sans" panose="02000000000000000000"/>
                <a:cs typeface="Times New Roman" panose="02020603050405020304" pitchFamily="18" charset="0"/>
              </a:rPr>
              <a:t> (</a:t>
            </a:r>
            <a:r>
              <a:rPr lang="en-US" b="1" i="1" dirty="0">
                <a:latin typeface="HSE Sans" panose="02000000000000000000"/>
                <a:cs typeface="Times New Roman" panose="02020603050405020304" pitchFamily="18" charset="0"/>
              </a:rPr>
              <a:t>GBC</a:t>
            </a:r>
            <a:r>
              <a:rPr lang="en-US" i="1" dirty="0">
                <a:latin typeface="HSE Sans" panose="02000000000000000000"/>
                <a:cs typeface="Times New Roman" panose="02020603050405020304" pitchFamily="18" charset="0"/>
              </a:rPr>
              <a:t>)</a:t>
            </a:r>
            <a:endParaRPr lang="ru-RU" dirty="0">
              <a:latin typeface="HSE Sans" panose="0200000000000000000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93EB6-ED1D-4A2F-B700-BFF8D06C416C}"/>
              </a:ext>
            </a:extLst>
          </p:cNvPr>
          <p:cNvSpPr txBox="1"/>
          <p:nvPr/>
        </p:nvSpPr>
        <p:spPr>
          <a:xfrm>
            <a:off x="7112061" y="4213665"/>
            <a:ext cx="4795457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dirty="0" err="1">
                <a:latin typeface="HSE Sans" panose="02000000000000000000"/>
              </a:rPr>
              <a:t>Гиперпараметры</a:t>
            </a:r>
            <a:r>
              <a:rPr lang="ru-RU" dirty="0">
                <a:latin typeface="HSE Sans" panose="02000000000000000000"/>
              </a:rPr>
              <a:t> – это параметры модели машинного обучения, которые не оптимизируются непосредственно в процессе обучения модели, а устанавливаются до начала процесса обучения и контролируют ее поведение. Они настраиваются с помощью метода </a:t>
            </a:r>
            <a:r>
              <a:rPr lang="ru-RU" b="1" dirty="0">
                <a:latin typeface="HSE Sans" panose="02000000000000000000"/>
              </a:rPr>
              <a:t>кросс-валидации</a:t>
            </a:r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B72A9799-6EC1-45DF-A6DD-CB1B021072BD}"/>
              </a:ext>
            </a:extLst>
          </p:cNvPr>
          <p:cNvSpPr/>
          <p:nvPr/>
        </p:nvSpPr>
        <p:spPr>
          <a:xfrm>
            <a:off x="7112061" y="2294315"/>
            <a:ext cx="365760" cy="754800"/>
          </a:xfrm>
          <a:prstGeom prst="rightBrace">
            <a:avLst/>
          </a:prstGeom>
          <a:noFill/>
          <a:ln w="2540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Правая фигурная скобка 13">
            <a:extLst>
              <a:ext uri="{FF2B5EF4-FFF2-40B4-BE49-F238E27FC236}">
                <a16:creationId xmlns:a16="http://schemas.microsoft.com/office/drawing/2014/main" id="{4276C4D2-F858-4E9A-95F8-321A5F6417E7}"/>
              </a:ext>
            </a:extLst>
          </p:cNvPr>
          <p:cNvSpPr/>
          <p:nvPr/>
        </p:nvSpPr>
        <p:spPr>
          <a:xfrm>
            <a:off x="7122221" y="3101030"/>
            <a:ext cx="365760" cy="616828"/>
          </a:xfrm>
          <a:prstGeom prst="rightBrace">
            <a:avLst/>
          </a:prstGeom>
          <a:noFill/>
          <a:ln w="25400" cap="flat">
            <a:solidFill>
              <a:srgbClr val="00206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B3771-57D3-4411-9774-EC38AF9CBCD9}"/>
              </a:ext>
            </a:extLst>
          </p:cNvPr>
          <p:cNvSpPr txBox="1"/>
          <p:nvPr/>
        </p:nvSpPr>
        <p:spPr>
          <a:xfrm>
            <a:off x="7943025" y="2348549"/>
            <a:ext cx="376040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SE Sans" panose="02000000000000000000"/>
              </a:rPr>
              <a:t>Методы статистического анализа (классические)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5774A-5E6B-4697-A8B8-8E5C47F4F237}"/>
              </a:ext>
            </a:extLst>
          </p:cNvPr>
          <p:cNvSpPr txBox="1"/>
          <p:nvPr/>
        </p:nvSpPr>
        <p:spPr>
          <a:xfrm>
            <a:off x="7738938" y="3105834"/>
            <a:ext cx="416858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HSE Sans" panose="02000000000000000000"/>
              </a:rPr>
              <a:t>Методы машинного обучения (современные)</a:t>
            </a:r>
          </a:p>
        </p:txBody>
      </p:sp>
    </p:spTree>
    <p:extLst>
      <p:ext uri="{BB962C8B-B14F-4D97-AF65-F5344CB8AC3E}">
        <p14:creationId xmlns:p14="http://schemas.microsoft.com/office/powerpoint/2010/main" val="38589548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C592540-C4D5-492B-B29A-F7468BCE22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286" y="2235722"/>
            <a:ext cx="5939790" cy="341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547077-E84B-4307-9723-DAEED8964791}"/>
              </a:ext>
            </a:extLst>
          </p:cNvPr>
          <p:cNvSpPr txBox="1"/>
          <p:nvPr/>
        </p:nvSpPr>
        <p:spPr>
          <a:xfrm>
            <a:off x="7084309" y="5731310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14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Схема одного из решающих деревьев, использованных в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Classifier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074830"/>
            <a:ext cx="4747762" cy="624858"/>
          </a:xfrm>
          <a:prstGeom prst="rect">
            <a:avLst/>
          </a:prstGeom>
        </p:spPr>
        <p:txBody>
          <a:bodyPr>
            <a:normAutofit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Обучение моделей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Разбиения решающих деревьев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8BB406-1164-4451-B608-154D33363DB0}"/>
              </a:ext>
            </a:extLst>
          </p:cNvPr>
          <p:cNvSpPr txBox="1"/>
          <p:nvPr/>
        </p:nvSpPr>
        <p:spPr>
          <a:xfrm>
            <a:off x="535438" y="1920213"/>
            <a:ext cx="7104882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HSE Sans" panose="02000000000000000000"/>
              </a:rPr>
              <a:t>В современных методах машинного обучения (</a:t>
            </a:r>
            <a:r>
              <a:rPr lang="en-US" b="1" dirty="0">
                <a:latin typeface="HSE Sans" panose="02000000000000000000"/>
              </a:rPr>
              <a:t>RFC</a:t>
            </a:r>
            <a:r>
              <a:rPr lang="en-US" dirty="0">
                <a:latin typeface="HSE Sans" panose="02000000000000000000"/>
              </a:rPr>
              <a:t>, </a:t>
            </a:r>
            <a:r>
              <a:rPr lang="en-US" b="1" dirty="0">
                <a:latin typeface="HSE Sans" panose="02000000000000000000"/>
              </a:rPr>
              <a:t>GBC</a:t>
            </a:r>
            <a:r>
              <a:rPr lang="en-US" dirty="0">
                <a:latin typeface="HSE Sans" panose="02000000000000000000"/>
              </a:rPr>
              <a:t>)</a:t>
            </a:r>
            <a:r>
              <a:rPr lang="ru-RU" dirty="0">
                <a:latin typeface="HSE Sans" panose="02000000000000000000"/>
              </a:rPr>
              <a:t> используются ансамбли (композиции) решающих деревьев</a:t>
            </a:r>
            <a:r>
              <a:rPr lang="en-US" dirty="0">
                <a:latin typeface="HSE Sans" panose="02000000000000000000"/>
              </a:rPr>
              <a:t>.</a:t>
            </a:r>
            <a:endParaRPr lang="ru-RU" dirty="0">
              <a:latin typeface="HSE Sans" panose="02000000000000000000"/>
            </a:endParaRPr>
          </a:p>
          <a:p>
            <a:r>
              <a:rPr lang="ru-RU" dirty="0">
                <a:latin typeface="HSE Sans" panose="02000000000000000000"/>
              </a:rPr>
              <a:t>Наиболее популярными критериями разбиения узла на ветви (</a:t>
            </a:r>
            <a:r>
              <a:rPr lang="ru-RU" dirty="0" err="1">
                <a:latin typeface="HSE Sans" panose="02000000000000000000"/>
              </a:rPr>
              <a:t>гиперпараметр</a:t>
            </a:r>
            <a:r>
              <a:rPr lang="ru-RU" dirty="0">
                <a:latin typeface="HSE Sans" panose="02000000000000000000"/>
              </a:rPr>
              <a:t>) являются:</a:t>
            </a:r>
          </a:p>
          <a:p>
            <a:endParaRPr lang="ru-RU" dirty="0">
              <a:latin typeface="HSE Sans" panose="02000000000000000000"/>
            </a:endParaRPr>
          </a:p>
          <a:p>
            <a:endParaRPr lang="ru-RU" dirty="0">
              <a:latin typeface="HSE Sans" panose="02000000000000000000"/>
            </a:endParaRPr>
          </a:p>
          <a:p>
            <a:endParaRPr lang="ru-RU" dirty="0">
              <a:latin typeface="HSE Sans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/>
              </a:rPr>
              <a:t>Критерий Джини</a:t>
            </a:r>
          </a:p>
          <a:p>
            <a:endParaRPr lang="ru-RU" dirty="0">
              <a:latin typeface="HSE Sans" panose="02000000000000000000"/>
            </a:endParaRPr>
          </a:p>
          <a:p>
            <a:endParaRPr lang="ru-RU" dirty="0">
              <a:latin typeface="HSE Sans" panose="02000000000000000000"/>
            </a:endParaRPr>
          </a:p>
          <a:p>
            <a:endParaRPr lang="ru-RU" dirty="0">
              <a:latin typeface="HSE Sans" panose="02000000000000000000"/>
            </a:endParaRPr>
          </a:p>
          <a:p>
            <a:endParaRPr lang="ru-RU" dirty="0">
              <a:latin typeface="HSE Sans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u="sng" dirty="0">
                <a:latin typeface="HSE Sans" panose="02000000000000000000"/>
              </a:rPr>
              <a:t>Энтропия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E111EE-AD9E-4C42-8C54-89BB319601DB}"/>
                  </a:ext>
                </a:extLst>
              </p:cNvPr>
              <p:cNvSpPr txBox="1"/>
              <p:nvPr/>
            </p:nvSpPr>
            <p:spPr>
              <a:xfrm>
                <a:off x="2590800" y="3569156"/>
                <a:ext cx="3749040" cy="871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(1−</m:t>
                          </m:r>
                        </m:e>
                      </m:nary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)=1−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Sup>
                            <m:sSubSup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E111EE-AD9E-4C42-8C54-89BB3196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569156"/>
                <a:ext cx="3749040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8B522-36CF-4040-92C0-EB6EB0222FFE}"/>
                  </a:ext>
                </a:extLst>
              </p:cNvPr>
              <p:cNvSpPr txBox="1"/>
              <p:nvPr/>
            </p:nvSpPr>
            <p:spPr>
              <a:xfrm>
                <a:off x="1925878" y="4933832"/>
                <a:ext cx="2539442" cy="8712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48B522-36CF-4040-92C0-EB6EB0222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878" y="4933832"/>
                <a:ext cx="2539442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C7EFF8-81A0-4CE4-8DBE-E423BDD4B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968" y="2336440"/>
            <a:ext cx="73352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239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163303"/>
            <a:ext cx="4656322" cy="656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dirty="0" err="1"/>
              <a:t>Результаты</a:t>
            </a:r>
            <a:r>
              <a:rPr lang="ru-RU" dirty="0"/>
              <a:t> на данных страхования жизни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579309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Результаты на данных страхования жизни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C293AA2-C8C7-4918-8F9B-D0E5B5936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591977"/>
              </p:ext>
            </p:extLst>
          </p:nvPr>
        </p:nvGraphicFramePr>
        <p:xfrm>
          <a:off x="370840" y="2751581"/>
          <a:ext cx="11450320" cy="36497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6463">
                  <a:extLst>
                    <a:ext uri="{9D8B030D-6E8A-4147-A177-3AD203B41FA5}">
                      <a16:colId xmlns:a16="http://schemas.microsoft.com/office/drawing/2014/main" val="260532061"/>
                    </a:ext>
                  </a:extLst>
                </a:gridCol>
                <a:gridCol w="1148969">
                  <a:extLst>
                    <a:ext uri="{9D8B030D-6E8A-4147-A177-3AD203B41FA5}">
                      <a16:colId xmlns:a16="http://schemas.microsoft.com/office/drawing/2014/main" val="471886075"/>
                    </a:ext>
                  </a:extLst>
                </a:gridCol>
                <a:gridCol w="1106415">
                  <a:extLst>
                    <a:ext uri="{9D8B030D-6E8A-4147-A177-3AD203B41FA5}">
                      <a16:colId xmlns:a16="http://schemas.microsoft.com/office/drawing/2014/main" val="2208410977"/>
                    </a:ext>
                  </a:extLst>
                </a:gridCol>
                <a:gridCol w="840450">
                  <a:extLst>
                    <a:ext uri="{9D8B030D-6E8A-4147-A177-3AD203B41FA5}">
                      <a16:colId xmlns:a16="http://schemas.microsoft.com/office/drawing/2014/main" val="4190252148"/>
                    </a:ext>
                  </a:extLst>
                </a:gridCol>
                <a:gridCol w="1021305">
                  <a:extLst>
                    <a:ext uri="{9D8B030D-6E8A-4147-A177-3AD203B41FA5}">
                      <a16:colId xmlns:a16="http://schemas.microsoft.com/office/drawing/2014/main" val="945410916"/>
                    </a:ext>
                  </a:extLst>
                </a:gridCol>
                <a:gridCol w="941718">
                  <a:extLst>
                    <a:ext uri="{9D8B030D-6E8A-4147-A177-3AD203B41FA5}">
                      <a16:colId xmlns:a16="http://schemas.microsoft.com/office/drawing/2014/main" val="3191047937"/>
                    </a:ext>
                  </a:extLst>
                </a:gridCol>
                <a:gridCol w="1433867">
                  <a:extLst>
                    <a:ext uri="{9D8B030D-6E8A-4147-A177-3AD203B41FA5}">
                      <a16:colId xmlns:a16="http://schemas.microsoft.com/office/drawing/2014/main" val="3629604031"/>
                    </a:ext>
                  </a:extLst>
                </a:gridCol>
                <a:gridCol w="1901133">
                  <a:extLst>
                    <a:ext uri="{9D8B030D-6E8A-4147-A177-3AD203B41FA5}">
                      <a16:colId xmlns:a16="http://schemas.microsoft.com/office/drawing/2014/main" val="4255604788"/>
                    </a:ext>
                  </a:extLst>
                </a:gridCol>
              </a:tblGrid>
              <a:tr h="473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Метод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Accuracy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Precision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Recall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u="sng" dirty="0">
                          <a:effectLst/>
                          <a:latin typeface="HSE Sans" panose="02000000000000000000"/>
                        </a:rPr>
                        <a:t>F1 </a:t>
                      </a:r>
                      <a:r>
                        <a:rPr lang="ru-RU" sz="1800" b="1" u="sng" dirty="0">
                          <a:effectLst/>
                          <a:latin typeface="HSE Sans" panose="02000000000000000000"/>
                        </a:rPr>
                        <a:t>мера</a:t>
                      </a:r>
                      <a:endParaRPr lang="ru-RU" sz="1800" b="1" u="sng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ROC AUC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Ответы 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CNN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как признак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Результаты 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k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-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means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как признак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2243956164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CNN 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(Нейронная сеть)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</a:rPr>
                        <a:t>0,80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  <a:latin typeface="HSE Sans" panose="02000000000000000000"/>
                        </a:rPr>
                        <a:t>0,88</a:t>
                      </a:r>
                      <a:endParaRPr lang="ru-RU" sz="1800" dirty="0">
                        <a:solidFill>
                          <a:srgbClr val="92D05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0,97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-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Нет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778284103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LR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(Логистическая регрессия)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 b="1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</a:rPr>
                        <a:t>0,96</a:t>
                      </a:r>
                      <a:endParaRPr lang="ru-RU" sz="1800" b="1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0,83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SE Sans" panose="02000000000000000000"/>
                        </a:rPr>
                        <a:t>0,89</a:t>
                      </a:r>
                      <a:endParaRPr lang="ru-RU" sz="1800" b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F2C68"/>
                          </a:solidFill>
                          <a:effectLst/>
                          <a:latin typeface="HSE Sans" panose="02000000000000000000"/>
                        </a:rPr>
                        <a:t>0,9882</a:t>
                      </a:r>
                      <a:endParaRPr lang="ru-RU" sz="1800" b="1" dirty="0">
                        <a:solidFill>
                          <a:srgbClr val="0F2C68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1544429725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SVM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(Метод опорных векторов)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0,95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0,84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  <a:latin typeface="HSE Sans" panose="02000000000000000000"/>
                        </a:rPr>
                        <a:t>0,89</a:t>
                      </a:r>
                      <a:endParaRPr lang="ru-RU" sz="1800" dirty="0">
                        <a:solidFill>
                          <a:srgbClr val="92D05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</a:rPr>
                        <a:t>0,9649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3142261036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LDA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(Дискриминантный анализ)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0,96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0,81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  <a:latin typeface="HSE Sans" panose="02000000000000000000"/>
                        </a:rPr>
                        <a:t>0,88</a:t>
                      </a:r>
                      <a:endParaRPr lang="ru-RU" sz="1800" dirty="0">
                        <a:solidFill>
                          <a:srgbClr val="92D05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</a:rPr>
                        <a:t>0,9818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1448488589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GBC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(Градиентный </a:t>
                      </a:r>
                      <a:r>
                        <a:rPr lang="ru-RU" sz="1800" b="1" dirty="0" err="1">
                          <a:effectLst/>
                          <a:latin typeface="HSE Sans" panose="02000000000000000000"/>
                        </a:rPr>
                        <a:t>бустинг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0,93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0,88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7AD4A"/>
                          </a:solidFill>
                          <a:effectLst/>
                          <a:latin typeface="HSE Sans" panose="02000000000000000000"/>
                        </a:rPr>
                        <a:t>0,91</a:t>
                      </a:r>
                      <a:endParaRPr lang="ru-RU" sz="1800" b="1" dirty="0">
                        <a:solidFill>
                          <a:srgbClr val="07AD4A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7AD4A"/>
                          </a:solidFill>
                          <a:effectLst/>
                          <a:latin typeface="HSE Sans" panose="02000000000000000000"/>
                        </a:rPr>
                        <a:t>0,9919</a:t>
                      </a:r>
                      <a:endParaRPr lang="ru-RU" sz="1800" b="1" dirty="0">
                        <a:solidFill>
                          <a:srgbClr val="07AD4A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924613836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RFC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(Случайный лес)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0,81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  <a:latin typeface="HSE Sans" panose="02000000000000000000"/>
                        </a:rPr>
                        <a:t>0,88</a:t>
                      </a:r>
                      <a:endParaRPr lang="ru-RU" sz="1800" dirty="0">
                        <a:solidFill>
                          <a:srgbClr val="92D05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0,9913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4043285310"/>
                  </a:ext>
                </a:extLst>
              </a:tr>
              <a:tr h="2395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GBC 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ответов 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CNN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0</a:t>
                      </a:r>
                      <a:r>
                        <a:rPr lang="en-US" sz="1800">
                          <a:effectLst/>
                          <a:latin typeface="HSE Sans" panose="02000000000000000000"/>
                        </a:rPr>
                        <a:t>,94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0,35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HSE Sans" panose="02000000000000000000"/>
                        </a:rPr>
                        <a:t>0,51</a:t>
                      </a:r>
                      <a:endParaRPr lang="ru-RU" sz="1800" dirty="0">
                        <a:solidFill>
                          <a:srgbClr val="FF000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</a:rPr>
                        <a:t>0,9672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Нет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34042204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6B36FA7-C0DE-4AF5-A771-4A3B3E80F2D7}"/>
              </a:ext>
            </a:extLst>
          </p:cNvPr>
          <p:cNvSpPr txBox="1"/>
          <p:nvPr/>
        </p:nvSpPr>
        <p:spPr>
          <a:xfrm>
            <a:off x="3640261" y="2030088"/>
            <a:ext cx="5239260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hangingPunct="1"/>
            <a:r>
              <a:rPr lang="ru-RU" sz="1700" b="1" i="1" dirty="0">
                <a:latin typeface="HSE Sans" panose="02000000000000000000"/>
              </a:rPr>
              <a:t>Таблица с результатами моделей на данных страхования жизни</a:t>
            </a:r>
          </a:p>
        </p:txBody>
      </p:sp>
      <p:sp>
        <p:nvSpPr>
          <p:cNvPr id="20" name="Заголовок 2">
            <a:extLst>
              <a:ext uri="{FF2B5EF4-FFF2-40B4-BE49-F238E27FC236}">
                <a16:creationId xmlns:a16="http://schemas.microsoft.com/office/drawing/2014/main" id="{BED577D6-03CF-4856-B7DF-87FBF613EAEB}"/>
              </a:ext>
            </a:extLst>
          </p:cNvPr>
          <p:cNvSpPr txBox="1">
            <a:spLocks/>
          </p:cNvSpPr>
          <p:nvPr/>
        </p:nvSpPr>
        <p:spPr>
          <a:xfrm>
            <a:off x="10365238" y="1583053"/>
            <a:ext cx="1455922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630936" rtl="0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ru-RU" sz="1600" b="0" dirty="0"/>
              <a:t>Таблица 4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1A4AC633-1F97-441C-9DF1-75BAA1E400B2}"/>
              </a:ext>
            </a:extLst>
          </p:cNvPr>
          <p:cNvSpPr/>
          <p:nvPr/>
        </p:nvSpPr>
        <p:spPr>
          <a:xfrm>
            <a:off x="370840" y="5361424"/>
            <a:ext cx="11450320" cy="429775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9964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A00384-22ED-403D-ACE4-950850EF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9" y="3285938"/>
            <a:ext cx="6143736" cy="26506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D605FD-C910-481A-B07E-F6FE0EC1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80" y="3288302"/>
            <a:ext cx="5182943" cy="2648316"/>
          </a:xfrm>
          <a:prstGeom prst="rect">
            <a:avLst/>
          </a:prstGeom>
        </p:spPr>
      </p:pic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81759" y="1152164"/>
            <a:ext cx="11337263" cy="656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Лучшие модели из методов статистического анализа и машинного обучения, данные страхования жизни</a:t>
            </a:r>
            <a:endParaRPr dirty="0"/>
          </a:p>
        </p:txBody>
      </p:sp>
      <p:sp>
        <p:nvSpPr>
          <p:cNvPr id="346" name="TextBox 12"/>
          <p:cNvSpPr txBox="1"/>
          <p:nvPr/>
        </p:nvSpPr>
        <p:spPr>
          <a:xfrm>
            <a:off x="7912607" y="2658151"/>
            <a:ext cx="28298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HSE Sans"/>
                <a:ea typeface="HSE Sans"/>
                <a:cs typeface="HSE Sans"/>
                <a:sym typeface="HSE Sans"/>
              </a:defRPr>
            </a:pPr>
            <a:r>
              <a:rPr b="1" dirty="0"/>
              <a:t>ROC AUC = </a:t>
            </a:r>
            <a:r>
              <a:rPr b="1" dirty="0">
                <a:solidFill>
                  <a:srgbClr val="07AD4A"/>
                </a:solidFill>
              </a:rPr>
              <a:t>0</a:t>
            </a:r>
            <a:r>
              <a:rPr lang="ru-RU" b="1" dirty="0">
                <a:solidFill>
                  <a:srgbClr val="07AD4A"/>
                </a:solidFill>
              </a:rPr>
              <a:t>,</a:t>
            </a:r>
            <a:r>
              <a:rPr lang="en-US" b="1" dirty="0">
                <a:solidFill>
                  <a:srgbClr val="07AD4A"/>
                </a:solidFill>
              </a:rPr>
              <a:t>9919</a:t>
            </a:r>
            <a:r>
              <a:rPr b="1" dirty="0"/>
              <a:t>, </a:t>
            </a:r>
            <a:r>
              <a:rPr lang="en-US" b="1" dirty="0"/>
              <a:t>F1</a:t>
            </a:r>
            <a:r>
              <a:rPr b="1" dirty="0"/>
              <a:t> = </a:t>
            </a:r>
            <a:r>
              <a:rPr b="1" dirty="0">
                <a:solidFill>
                  <a:srgbClr val="07AD4A"/>
                </a:solidFill>
              </a:rPr>
              <a:t>0</a:t>
            </a:r>
            <a:r>
              <a:rPr lang="ru-RU" b="1" dirty="0">
                <a:solidFill>
                  <a:srgbClr val="07AD4A"/>
                </a:solidFill>
              </a:rPr>
              <a:t>,9</a:t>
            </a:r>
            <a:r>
              <a:rPr lang="en-US" b="1" dirty="0">
                <a:solidFill>
                  <a:srgbClr val="07AD4A"/>
                </a:solidFill>
              </a:rPr>
              <a:t>1</a:t>
            </a:r>
            <a:endParaRPr b="1" dirty="0">
              <a:solidFill>
                <a:srgbClr val="07AD4A"/>
              </a:solidFill>
            </a:endParaRPr>
          </a:p>
        </p:txBody>
      </p:sp>
      <p:grpSp>
        <p:nvGrpSpPr>
          <p:cNvPr id="351" name="Прямоугольник: скругленные углы 1"/>
          <p:cNvGrpSpPr/>
          <p:nvPr/>
        </p:nvGrpSpPr>
        <p:grpSpPr>
          <a:xfrm>
            <a:off x="3238549" y="4734121"/>
            <a:ext cx="2320414" cy="408621"/>
            <a:chOff x="0" y="0"/>
            <a:chExt cx="2320413" cy="408620"/>
          </a:xfrm>
        </p:grpSpPr>
        <p:sp>
          <p:nvSpPr>
            <p:cNvPr id="349" name="Закругленный прямоугольник"/>
            <p:cNvSpPr/>
            <p:nvPr/>
          </p:nvSpPr>
          <p:spPr>
            <a:xfrm>
              <a:off x="0" y="0"/>
              <a:ext cx="2320414" cy="40862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50" name="Logistic Regression"/>
            <p:cNvSpPr txBox="1"/>
            <p:nvPr/>
          </p:nvSpPr>
          <p:spPr>
            <a:xfrm>
              <a:off x="19947" y="18891"/>
              <a:ext cx="2280519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0000"/>
                  </a:solidFill>
                  <a:latin typeface="HSE Sans"/>
                  <a:ea typeface="HSE Sans"/>
                  <a:cs typeface="HSE Sans"/>
                  <a:sym typeface="HSE Sans"/>
                </a:defRPr>
              </a:lvl1pPr>
            </a:lstStyle>
            <a:p>
              <a:r>
                <a:rPr dirty="0"/>
                <a:t>Logistic Regression</a:t>
              </a:r>
            </a:p>
          </p:txBody>
        </p:sp>
      </p:grp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955229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Сравнение классической и современной модели на данных страхования жизни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BB5AB0-0F5C-4FB8-BE86-2316C759702C}"/>
              </a:ext>
            </a:extLst>
          </p:cNvPr>
          <p:cNvSpPr txBox="1"/>
          <p:nvPr/>
        </p:nvSpPr>
        <p:spPr>
          <a:xfrm>
            <a:off x="7415158" y="6013912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16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 ROC кривой в страховании жизни, градиентный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бустинг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F0387-6283-45DF-BA0D-A4AC50712F9E}"/>
              </a:ext>
            </a:extLst>
          </p:cNvPr>
          <p:cNvSpPr txBox="1"/>
          <p:nvPr/>
        </p:nvSpPr>
        <p:spPr>
          <a:xfrm>
            <a:off x="1326156" y="6013912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15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 ROC кривой в страховании жизни, логистическая регрессия</a:t>
            </a:r>
          </a:p>
        </p:txBody>
      </p:sp>
      <p:grpSp>
        <p:nvGrpSpPr>
          <p:cNvPr id="25" name="Прямоугольник: скругленные углы 1">
            <a:extLst>
              <a:ext uri="{FF2B5EF4-FFF2-40B4-BE49-F238E27FC236}">
                <a16:creationId xmlns:a16="http://schemas.microsoft.com/office/drawing/2014/main" id="{E56712E3-710D-4A56-B839-98077B542206}"/>
              </a:ext>
            </a:extLst>
          </p:cNvPr>
          <p:cNvGrpSpPr/>
          <p:nvPr/>
        </p:nvGrpSpPr>
        <p:grpSpPr>
          <a:xfrm>
            <a:off x="9351805" y="4738694"/>
            <a:ext cx="2320414" cy="408621"/>
            <a:chOff x="0" y="0"/>
            <a:chExt cx="2320413" cy="408620"/>
          </a:xfrm>
        </p:grpSpPr>
        <p:sp>
          <p:nvSpPr>
            <p:cNvPr id="26" name="Закругленный прямоугольник">
              <a:extLst>
                <a:ext uri="{FF2B5EF4-FFF2-40B4-BE49-F238E27FC236}">
                  <a16:creationId xmlns:a16="http://schemas.microsoft.com/office/drawing/2014/main" id="{40CB0DB0-B379-42AB-9D08-C8780C98CBA1}"/>
                </a:ext>
              </a:extLst>
            </p:cNvPr>
            <p:cNvSpPr/>
            <p:nvPr/>
          </p:nvSpPr>
          <p:spPr>
            <a:xfrm>
              <a:off x="0" y="0"/>
              <a:ext cx="2320414" cy="40862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" name="Logistic Regression">
              <a:extLst>
                <a:ext uri="{FF2B5EF4-FFF2-40B4-BE49-F238E27FC236}">
                  <a16:creationId xmlns:a16="http://schemas.microsoft.com/office/drawing/2014/main" id="{CCD88ADA-92D8-4B6E-BE97-D10B4917634A}"/>
                </a:ext>
              </a:extLst>
            </p:cNvPr>
            <p:cNvSpPr txBox="1"/>
            <p:nvPr/>
          </p:nvSpPr>
          <p:spPr>
            <a:xfrm>
              <a:off x="19947" y="18891"/>
              <a:ext cx="2280519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0000"/>
                  </a:solidFill>
                  <a:latin typeface="HSE Sans"/>
                  <a:ea typeface="HSE Sans"/>
                  <a:cs typeface="HSE Sans"/>
                  <a:sym typeface="HSE Sans"/>
                </a:defRPr>
              </a:lvl1pPr>
            </a:lstStyle>
            <a:p>
              <a:r>
                <a:rPr lang="en-US" dirty="0"/>
                <a:t>Gradient Boosting</a:t>
              </a:r>
              <a:endParaRPr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143586-44F3-4544-B523-C05F0673FD06}"/>
              </a:ext>
            </a:extLst>
          </p:cNvPr>
          <p:cNvSpPr txBox="1"/>
          <p:nvPr/>
        </p:nvSpPr>
        <p:spPr>
          <a:xfrm>
            <a:off x="771712" y="1836157"/>
            <a:ext cx="983315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Обе модели демонстрируют очень высокое качество прогнозирования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Модель </a:t>
            </a:r>
            <a:r>
              <a:rPr lang="ru-RU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Gradient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Boosting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показывает лучшее качество, чем </a:t>
            </a:r>
            <a:r>
              <a:rPr lang="en-US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  <a:endParaRPr lang="ru-RU" dirty="0">
              <a:effectLst/>
              <a:latin typeface="HSE Sans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48F2701-DD8F-478E-9DDF-F9EF05243833}"/>
              </a:ext>
            </a:extLst>
          </p:cNvPr>
          <p:cNvSpPr txBox="1"/>
          <p:nvPr/>
        </p:nvSpPr>
        <p:spPr>
          <a:xfrm>
            <a:off x="1767684" y="2658152"/>
            <a:ext cx="294172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HSE Sans"/>
                <a:ea typeface="HSE Sans"/>
                <a:cs typeface="HSE Sans"/>
                <a:sym typeface="HSE Sans"/>
              </a:defRPr>
            </a:pPr>
            <a:r>
              <a:rPr b="1" dirty="0"/>
              <a:t>ROC AUC =</a:t>
            </a:r>
            <a:r>
              <a:rPr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0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,9882</a:t>
            </a:r>
            <a:r>
              <a:rPr b="1" dirty="0"/>
              <a:t>, </a:t>
            </a:r>
            <a:r>
              <a:rPr lang="en-US" b="1" dirty="0"/>
              <a:t>F1</a:t>
            </a:r>
            <a:r>
              <a:rPr b="1" dirty="0"/>
              <a:t> = </a:t>
            </a:r>
            <a:r>
              <a:rPr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,89</a:t>
            </a:r>
            <a:endParaRPr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773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ссылка на другую страницу 3">
            <a:extLst>
              <a:ext uri="{FF2B5EF4-FFF2-40B4-BE49-F238E27FC236}">
                <a16:creationId xmlns:a16="http://schemas.microsoft.com/office/drawing/2014/main" id="{E6C1AEA3-5AF3-4624-87B3-47E5DEC66760}"/>
              </a:ext>
            </a:extLst>
          </p:cNvPr>
          <p:cNvSpPr/>
          <p:nvPr/>
        </p:nvSpPr>
        <p:spPr>
          <a:xfrm>
            <a:off x="753138" y="1651008"/>
            <a:ext cx="10991822" cy="977000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61" name="TextBox 16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63" name="Текст 3"/>
          <p:cNvSpPr txBox="1">
            <a:spLocks noGrp="1"/>
          </p:cNvSpPr>
          <p:nvPr>
            <p:ph type="body" idx="1"/>
          </p:nvPr>
        </p:nvSpPr>
        <p:spPr>
          <a:xfrm>
            <a:off x="426720" y="2803898"/>
            <a:ext cx="10434321" cy="29529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бщая сумма</a:t>
            </a:r>
            <a:r>
              <a:rPr lang="en-US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финансового ущерба от страхового мошенничества на американском рынке оценивается в </a:t>
            </a:r>
            <a:r>
              <a:rPr lang="ru-RU" sz="17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308,6 миллиардов долларов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траховое мошенничество приводит к потере до </a:t>
            </a:r>
            <a:r>
              <a:rPr lang="ru-RU" sz="17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40 миллиардов долларов 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ежегодно на американском рынке страхования не-жизни**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бъём мошенничества в сфере страхования в России оценивается в </a:t>
            </a:r>
            <a:r>
              <a:rPr lang="ru-RU" sz="17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15 миллиардов рублей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***</a:t>
            </a:r>
            <a:endParaRPr lang="en-US" sz="17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/>
              <a:t>Количество уголовных дел, зарегистрированных по ст. 159.5 УК РФ</a:t>
            </a:r>
            <a:r>
              <a:rPr lang="en-US" sz="1700" dirty="0"/>
              <a:t> (</a:t>
            </a:r>
            <a:r>
              <a:rPr lang="ru-RU" sz="1700" dirty="0"/>
              <a:t>мошенничество в сфере страхования</a:t>
            </a:r>
            <a:r>
              <a:rPr lang="en-US" sz="1700" dirty="0"/>
              <a:t>)</a:t>
            </a:r>
            <a:r>
              <a:rPr lang="ru-RU" sz="1700" dirty="0"/>
              <a:t> с 2014 года </a:t>
            </a:r>
            <a:r>
              <a:rPr lang="ru-RU" sz="1700" b="1" dirty="0"/>
              <a:t>кратно возрастает</a:t>
            </a:r>
            <a:r>
              <a:rPr lang="ru-RU" sz="1700" dirty="0"/>
              <a:t> каждый год</a:t>
            </a:r>
            <a:r>
              <a:rPr lang="en-US" sz="1700" dirty="0"/>
              <a:t>***</a:t>
            </a:r>
            <a:r>
              <a:rPr lang="ru-RU" sz="1700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/>
              <a:t>В результате страховщики компенсируют убытки </a:t>
            </a:r>
            <a:r>
              <a:rPr lang="ru-RU" sz="1700" b="1" u="sng" dirty="0"/>
              <a:t>повышением стоимости страховых полисов</a:t>
            </a:r>
            <a:r>
              <a:rPr lang="ru-RU" sz="1700" dirty="0"/>
              <a:t> для добросовестных страхователей</a:t>
            </a:r>
            <a:endParaRPr sz="1700" dirty="0"/>
          </a:p>
        </p:txBody>
      </p:sp>
      <p:sp>
        <p:nvSpPr>
          <p:cNvPr id="264" name="Текст 4"/>
          <p:cNvSpPr>
            <a:spLocks noGrp="1"/>
          </p:cNvSpPr>
          <p:nvPr>
            <p:ph type="body" idx="14"/>
          </p:nvPr>
        </p:nvSpPr>
        <p:spPr>
          <a:xfrm>
            <a:off x="1143688" y="540903"/>
            <a:ext cx="2073025" cy="4159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Факультет Экономических наук</a:t>
            </a:r>
            <a:endParaRPr sz="1100" dirty="0"/>
          </a:p>
        </p:txBody>
      </p:sp>
      <p:sp>
        <p:nvSpPr>
          <p:cNvPr id="265" name="Текст 5"/>
          <p:cNvSpPr>
            <a:spLocks noGrp="1"/>
          </p:cNvSpPr>
          <p:nvPr>
            <p:ph type="body" idx="15"/>
          </p:nvPr>
        </p:nvSpPr>
        <p:spPr>
          <a:xfrm>
            <a:off x="3499686" y="489301"/>
            <a:ext cx="2432423" cy="536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defTabSz="80467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8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Статистический анализ данных и методы машинного обучения в задачах выявления страхового мошенничества</a:t>
            </a:r>
            <a:endParaRPr lang="en-US" sz="1100" dirty="0"/>
          </a:p>
        </p:txBody>
      </p:sp>
      <p:sp>
        <p:nvSpPr>
          <p:cNvPr id="266" name="Текст 6"/>
          <p:cNvSpPr>
            <a:spLocks noGrp="1"/>
          </p:cNvSpPr>
          <p:nvPr>
            <p:ph type="body" idx="16"/>
          </p:nvPr>
        </p:nvSpPr>
        <p:spPr>
          <a:xfrm>
            <a:off x="6259891" y="548719"/>
            <a:ext cx="2256447" cy="4081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b="1" dirty="0"/>
              <a:t>Страховое мошенничество в мировых масштабах</a:t>
            </a:r>
            <a:endParaRPr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B072E-9778-46A5-A9F1-DA7FCDC9982D}"/>
              </a:ext>
            </a:extLst>
          </p:cNvPr>
          <p:cNvSpPr txBox="1"/>
          <p:nvPr/>
        </p:nvSpPr>
        <p:spPr>
          <a:xfrm>
            <a:off x="753139" y="1131672"/>
            <a:ext cx="76288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2400" b="1" dirty="0">
                <a:latin typeface="HSE Sans" panose="02000000000000000000"/>
              </a:rPr>
              <a:t>Страховое мошенничество в мировых масштабах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1B780A84-0E58-475C-83A3-B488530CB0CD}"/>
              </a:ext>
            </a:extLst>
          </p:cNvPr>
          <p:cNvSpPr txBox="1">
            <a:spLocks/>
          </p:cNvSpPr>
          <p:nvPr/>
        </p:nvSpPr>
        <p:spPr>
          <a:xfrm>
            <a:off x="890980" y="1638700"/>
            <a:ext cx="10737821" cy="879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just" hangingPunct="1">
              <a:defRPr sz="1600"/>
            </a:pPr>
            <a:r>
              <a:rPr lang="ru-RU" sz="1800" b="1" dirty="0"/>
              <a:t>Страховое мошенничество </a:t>
            </a:r>
            <a:r>
              <a:rPr lang="ru-RU" sz="1800" dirty="0"/>
              <a:t>– это незаконное действие, направленное на получение неправомерной выгоды от страховой компании путем подачи ложных заявлений на страховые выплаты, завышения суммы ущерба или умышленного создания условий для наступления страхового случая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2448D34D-1B46-4288-A9CF-7C1D52801CA9}"/>
              </a:ext>
            </a:extLst>
          </p:cNvPr>
          <p:cNvSpPr txBox="1">
            <a:spLocks/>
          </p:cNvSpPr>
          <p:nvPr/>
        </p:nvSpPr>
        <p:spPr>
          <a:xfrm>
            <a:off x="436880" y="5944857"/>
            <a:ext cx="10006301" cy="25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600"/>
            </a:pP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*согласно исследованию 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Коалиции против страхового мошенничества (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Coalition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Against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Insurance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Fraud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D4B606D1-2A58-45BA-BEB9-6606261B6787}"/>
              </a:ext>
            </a:extLst>
          </p:cNvPr>
          <p:cNvSpPr txBox="1">
            <a:spLocks/>
          </p:cNvSpPr>
          <p:nvPr/>
        </p:nvSpPr>
        <p:spPr>
          <a:xfrm>
            <a:off x="436880" y="6116241"/>
            <a:ext cx="10006301" cy="25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600"/>
            </a:pP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ru-RU" sz="1200" b="0" i="0" spc="0" baseline="0" dirty="0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*по данным Федерального бюро расследований (</a:t>
            </a:r>
            <a:r>
              <a:rPr lang="ru-RU" sz="1200" b="0" i="0" spc="0" baseline="0" dirty="0" err="1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Federal</a:t>
            </a:r>
            <a:r>
              <a:rPr lang="ru-RU" sz="1200" b="0" i="0" spc="0" baseline="0" dirty="0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b="0" i="0" spc="0" baseline="0" dirty="0" err="1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Bureau</a:t>
            </a:r>
            <a:r>
              <a:rPr lang="ru-RU" sz="1200" b="0" i="0" spc="0" baseline="0" dirty="0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b="0" i="0" spc="0" baseline="0" dirty="0" err="1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ru-RU" sz="1200" b="0" i="0" spc="0" baseline="0" dirty="0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b="0" i="0" spc="0" baseline="0" dirty="0" err="1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Investigation</a:t>
            </a:r>
            <a:r>
              <a:rPr lang="ru-RU" sz="1200" b="0" i="0" spc="0" baseline="0" dirty="0">
                <a:ln>
                  <a:noFill/>
                </a:ln>
                <a:solidFill>
                  <a:srgbClr val="0F2C6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dirty="0">
              <a:effectLst/>
            </a:endParaRPr>
          </a:p>
          <a:p>
            <a:pPr hangingPunct="1">
              <a:defRPr sz="1600"/>
            </a:pPr>
            <a:endParaRPr lang="ru-RU" sz="1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Грабитель">
            <a:extLst>
              <a:ext uri="{FF2B5EF4-FFF2-40B4-BE49-F238E27FC236}">
                <a16:creationId xmlns:a16="http://schemas.microsoft.com/office/drawing/2014/main" id="{F845B5EB-9A16-4427-8303-FBA5F369A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6784" y="2881170"/>
            <a:ext cx="752017" cy="752017"/>
          </a:xfrm>
          <a:prstGeom prst="rect">
            <a:avLst/>
          </a:prstGeom>
        </p:spPr>
      </p:pic>
      <p:sp>
        <p:nvSpPr>
          <p:cNvPr id="25" name="Текст 3">
            <a:extLst>
              <a:ext uri="{FF2B5EF4-FFF2-40B4-BE49-F238E27FC236}">
                <a16:creationId xmlns:a16="http://schemas.microsoft.com/office/drawing/2014/main" id="{DBB93E24-E43F-48BD-A9C0-5729672A8645}"/>
              </a:ext>
            </a:extLst>
          </p:cNvPr>
          <p:cNvSpPr txBox="1">
            <a:spLocks/>
          </p:cNvSpPr>
          <p:nvPr/>
        </p:nvSpPr>
        <p:spPr>
          <a:xfrm>
            <a:off x="436879" y="6288253"/>
            <a:ext cx="10006301" cy="25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600"/>
            </a:pP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**</a:t>
            </a: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по данным Федеральной службы страхового надзора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462CCE15-21F3-435E-BFEA-1B3DC12D9FB3}"/>
              </a:ext>
            </a:extLst>
          </p:cNvPr>
          <p:cNvSpPr txBox="1">
            <a:spLocks/>
          </p:cNvSpPr>
          <p:nvPr/>
        </p:nvSpPr>
        <p:spPr>
          <a:xfrm>
            <a:off x="436879" y="6464144"/>
            <a:ext cx="10006301" cy="25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600"/>
            </a:pP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ea typeface="Calibri" panose="020F0502020204030204" pitchFamily="34" charset="0"/>
                <a:cs typeface="Times New Roman" panose="02020603050405020304" pitchFamily="18" charset="0"/>
              </a:rPr>
              <a:t>**</a:t>
            </a: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*согласно данным судебного департамента при Верховном суде РФ</a:t>
            </a:r>
          </a:p>
        </p:txBody>
      </p:sp>
      <p:pic>
        <p:nvPicPr>
          <p:cNvPr id="10" name="Рисунок 9" descr="Молоток судьи">
            <a:extLst>
              <a:ext uri="{FF2B5EF4-FFF2-40B4-BE49-F238E27FC236}">
                <a16:creationId xmlns:a16="http://schemas.microsoft.com/office/drawing/2014/main" id="{EA1BFEC1-E9FE-42F5-84EF-FEA481BBD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6784" y="3827234"/>
            <a:ext cx="752017" cy="752017"/>
          </a:xfrm>
          <a:prstGeom prst="rect">
            <a:avLst/>
          </a:prstGeom>
        </p:spPr>
      </p:pic>
      <p:pic>
        <p:nvPicPr>
          <p:cNvPr id="19" name="Рисунок 18" descr="Деньги">
            <a:extLst>
              <a:ext uri="{FF2B5EF4-FFF2-40B4-BE49-F238E27FC236}">
                <a16:creationId xmlns:a16="http://schemas.microsoft.com/office/drawing/2014/main" id="{F6B707AD-590D-4396-94E3-2C5B324D1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6783" y="4773298"/>
            <a:ext cx="752017" cy="7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5295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159B4B-B55B-43D5-AE18-063E2A8A1C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0" y="1987432"/>
            <a:ext cx="7731760" cy="345146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276498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65" name="Заголовок 2"/>
          <p:cNvSpPr txBox="1">
            <a:spLocks noGrp="1"/>
          </p:cNvSpPr>
          <p:nvPr>
            <p:ph type="title"/>
          </p:nvPr>
        </p:nvSpPr>
        <p:spPr>
          <a:xfrm>
            <a:off x="550504" y="1178606"/>
            <a:ext cx="5636936" cy="536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Значимость признаков в данных страхования жизни</a:t>
            </a:r>
            <a:endParaRPr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F658A41-BD0B-4C01-8F53-5F451117478D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9D21ACAD-FD86-42FE-ADBB-E3ADA4162630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EF09E26F-E80F-4687-9ED8-47ACEFEFDFA1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Значимость признаков в данных страхования жизни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E4193-3B0E-463A-81CA-8576DA4036D1}"/>
              </a:ext>
            </a:extLst>
          </p:cNvPr>
          <p:cNvSpPr txBox="1"/>
          <p:nvPr/>
        </p:nvSpPr>
        <p:spPr>
          <a:xfrm>
            <a:off x="6998598" y="5496085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17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Гистограмма значимости признаков в страховании жизни, случайный лес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1D07C07-F8F7-4178-869D-945726BDD9F3}"/>
              </a:ext>
            </a:extLst>
          </p:cNvPr>
          <p:cNvSpPr/>
          <p:nvPr/>
        </p:nvSpPr>
        <p:spPr>
          <a:xfrm>
            <a:off x="5242560" y="2330654"/>
            <a:ext cx="863600" cy="564945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88B0227-F867-4A2E-81B9-48D075BC497F}"/>
              </a:ext>
            </a:extLst>
          </p:cNvPr>
          <p:cNvSpPr/>
          <p:nvPr/>
        </p:nvSpPr>
        <p:spPr>
          <a:xfrm>
            <a:off x="5547360" y="3525520"/>
            <a:ext cx="558800" cy="233680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BE21BE76-BAE6-4A83-8FE0-91D3EBF1DB61}"/>
              </a:ext>
            </a:extLst>
          </p:cNvPr>
          <p:cNvSpPr txBox="1"/>
          <p:nvPr/>
        </p:nvSpPr>
        <p:spPr>
          <a:xfrm>
            <a:off x="550504" y="1987432"/>
            <a:ext cx="3269656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dirty="0"/>
              <a:t>Новые переменные оказались значимы для решения задачи классификации на данных страхования жизни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Кластеризация способствует улучшению предиктивной способности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Гипотеза о важности использования текстовых данных снова не отвергается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1163303"/>
            <a:ext cx="4818882" cy="656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dirty="0" err="1"/>
              <a:t>Результаты</a:t>
            </a:r>
            <a:r>
              <a:rPr lang="ru-RU" dirty="0"/>
              <a:t> на данных страхования не-жизни</a:t>
            </a:r>
            <a:endParaRPr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802829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Результаты на данных страхования не-жизни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36FA7-C0DE-4AF5-A771-4A3B3E80F2D7}"/>
              </a:ext>
            </a:extLst>
          </p:cNvPr>
          <p:cNvSpPr txBox="1"/>
          <p:nvPr/>
        </p:nvSpPr>
        <p:spPr>
          <a:xfrm>
            <a:off x="3640261" y="2030088"/>
            <a:ext cx="5239260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hangingPunct="1"/>
            <a:r>
              <a:rPr lang="ru-RU" sz="1700" b="1" i="1" dirty="0">
                <a:latin typeface="HSE Sans" panose="02000000000000000000"/>
              </a:rPr>
              <a:t>Таблица с результатами моделей на данных страхования не-жизни</a:t>
            </a:r>
          </a:p>
        </p:txBody>
      </p:sp>
      <p:sp>
        <p:nvSpPr>
          <p:cNvPr id="20" name="Заголовок 2">
            <a:extLst>
              <a:ext uri="{FF2B5EF4-FFF2-40B4-BE49-F238E27FC236}">
                <a16:creationId xmlns:a16="http://schemas.microsoft.com/office/drawing/2014/main" id="{BED577D6-03CF-4856-B7DF-87FBF613EAEB}"/>
              </a:ext>
            </a:extLst>
          </p:cNvPr>
          <p:cNvSpPr txBox="1">
            <a:spLocks/>
          </p:cNvSpPr>
          <p:nvPr/>
        </p:nvSpPr>
        <p:spPr>
          <a:xfrm>
            <a:off x="10365238" y="1583053"/>
            <a:ext cx="1455922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L="0" marR="0" indent="0" algn="l" defTabSz="630936" rtl="0" latinLnBrk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r" hangingPunct="1"/>
            <a:r>
              <a:rPr lang="ru-RU" sz="1600" b="0" dirty="0"/>
              <a:t>Таблица 5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27EEAB8-E621-4943-A392-41907AC8E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78468"/>
              </p:ext>
            </p:extLst>
          </p:nvPr>
        </p:nvGraphicFramePr>
        <p:xfrm>
          <a:off x="370840" y="2751581"/>
          <a:ext cx="11450320" cy="364979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6463">
                  <a:extLst>
                    <a:ext uri="{9D8B030D-6E8A-4147-A177-3AD203B41FA5}">
                      <a16:colId xmlns:a16="http://schemas.microsoft.com/office/drawing/2014/main" val="260532061"/>
                    </a:ext>
                  </a:extLst>
                </a:gridCol>
                <a:gridCol w="1148969">
                  <a:extLst>
                    <a:ext uri="{9D8B030D-6E8A-4147-A177-3AD203B41FA5}">
                      <a16:colId xmlns:a16="http://schemas.microsoft.com/office/drawing/2014/main" val="471886075"/>
                    </a:ext>
                  </a:extLst>
                </a:gridCol>
                <a:gridCol w="1106415">
                  <a:extLst>
                    <a:ext uri="{9D8B030D-6E8A-4147-A177-3AD203B41FA5}">
                      <a16:colId xmlns:a16="http://schemas.microsoft.com/office/drawing/2014/main" val="2208410977"/>
                    </a:ext>
                  </a:extLst>
                </a:gridCol>
                <a:gridCol w="840450">
                  <a:extLst>
                    <a:ext uri="{9D8B030D-6E8A-4147-A177-3AD203B41FA5}">
                      <a16:colId xmlns:a16="http://schemas.microsoft.com/office/drawing/2014/main" val="4190252148"/>
                    </a:ext>
                  </a:extLst>
                </a:gridCol>
                <a:gridCol w="1021305">
                  <a:extLst>
                    <a:ext uri="{9D8B030D-6E8A-4147-A177-3AD203B41FA5}">
                      <a16:colId xmlns:a16="http://schemas.microsoft.com/office/drawing/2014/main" val="945410916"/>
                    </a:ext>
                  </a:extLst>
                </a:gridCol>
                <a:gridCol w="941718">
                  <a:extLst>
                    <a:ext uri="{9D8B030D-6E8A-4147-A177-3AD203B41FA5}">
                      <a16:colId xmlns:a16="http://schemas.microsoft.com/office/drawing/2014/main" val="3191047937"/>
                    </a:ext>
                  </a:extLst>
                </a:gridCol>
                <a:gridCol w="1433867">
                  <a:extLst>
                    <a:ext uri="{9D8B030D-6E8A-4147-A177-3AD203B41FA5}">
                      <a16:colId xmlns:a16="http://schemas.microsoft.com/office/drawing/2014/main" val="3629604031"/>
                    </a:ext>
                  </a:extLst>
                </a:gridCol>
                <a:gridCol w="1901133">
                  <a:extLst>
                    <a:ext uri="{9D8B030D-6E8A-4147-A177-3AD203B41FA5}">
                      <a16:colId xmlns:a16="http://schemas.microsoft.com/office/drawing/2014/main" val="4255604788"/>
                    </a:ext>
                  </a:extLst>
                </a:gridCol>
              </a:tblGrid>
              <a:tr h="473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Метод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Accuracy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Precision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Recall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u="sng" dirty="0">
                          <a:effectLst/>
                          <a:latin typeface="HSE Sans" panose="02000000000000000000"/>
                        </a:rPr>
                        <a:t>F1 </a:t>
                      </a:r>
                      <a:r>
                        <a:rPr lang="ru-RU" sz="1800" b="1" u="sng" dirty="0">
                          <a:effectLst/>
                          <a:latin typeface="HSE Sans" panose="02000000000000000000"/>
                        </a:rPr>
                        <a:t>мера</a:t>
                      </a:r>
                      <a:endParaRPr lang="ru-RU" sz="1800" b="1" u="sng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ROC AUC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Ответы 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CNN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как признак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Результаты 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k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-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means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как признак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2243956164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CNN 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(Нейронная сеть)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0,84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0,55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0,46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0,5</a:t>
                      </a:r>
                      <a:endParaRPr lang="ru-RU" sz="1800" dirty="0">
                        <a:solidFill>
                          <a:srgbClr val="FF000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0,77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-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Нет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778284103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LR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(Логистическая регрессия)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0,83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0,41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EE811E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0,55</a:t>
                      </a:r>
                      <a:endParaRPr lang="ru-RU" sz="1800" dirty="0">
                        <a:solidFill>
                          <a:srgbClr val="EE811E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0,8512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1544429725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SVM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(Метод опорных векторов)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0,93</a:t>
                      </a:r>
                      <a:endParaRPr lang="ru-RU" sz="1800" b="1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0,93</a:t>
                      </a:r>
                      <a:endParaRPr lang="ru-RU" sz="1800" b="1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0,67</a:t>
                      </a:r>
                      <a:endParaRPr lang="ru-RU" sz="1800" b="1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0,78</a:t>
                      </a:r>
                      <a:endParaRPr lang="ru-RU" sz="18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0,9628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3142261036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LDA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(Дискриминантный анализ)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0,86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0,37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0,52</a:t>
                      </a:r>
                      <a:endParaRPr lang="ru-RU" sz="1800" dirty="0">
                        <a:solidFill>
                          <a:srgbClr val="FF000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0,8254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1448488589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GBC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(Градиентный </a:t>
                      </a:r>
                      <a:r>
                        <a:rPr lang="ru-RU" sz="1800" b="1" dirty="0" err="1">
                          <a:effectLst/>
                          <a:latin typeface="HSE Sans" panose="02000000000000000000"/>
                        </a:rPr>
                        <a:t>бустинг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0,99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0,95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7AD4A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0,97</a:t>
                      </a:r>
                      <a:endParaRPr lang="ru-RU" sz="1800" dirty="0">
                        <a:solidFill>
                          <a:srgbClr val="07AD4A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7AD4A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0,9856</a:t>
                      </a:r>
                      <a:endParaRPr lang="ru-RU" sz="1800" dirty="0">
                        <a:solidFill>
                          <a:srgbClr val="07AD4A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924613836"/>
                  </a:ext>
                </a:extLst>
              </a:tr>
              <a:tr h="3638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RFC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 (Случайный лес)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1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0,94</a:t>
                      </a:r>
                      <a:endParaRPr lang="ru-RU" sz="1800" dirty="0">
                        <a:solidFill>
                          <a:srgbClr val="92D05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0,9841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4043285310"/>
                  </a:ext>
                </a:extLst>
              </a:tr>
              <a:tr h="2395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GBC </a:t>
                      </a:r>
                      <a:r>
                        <a:rPr lang="ru-RU" sz="1800" b="1" dirty="0">
                          <a:effectLst/>
                          <a:latin typeface="HSE Sans" panose="02000000000000000000"/>
                        </a:rPr>
                        <a:t>ответов </a:t>
                      </a:r>
                      <a:r>
                        <a:rPr lang="en-US" sz="1800" b="1" dirty="0">
                          <a:effectLst/>
                          <a:latin typeface="HSE Sans" panose="02000000000000000000"/>
                        </a:rPr>
                        <a:t>CNN</a:t>
                      </a:r>
                      <a:endParaRPr lang="ru-RU" sz="1800" b="1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,96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1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</a:t>
                      </a:r>
                      <a:endParaRPr lang="ru-RU" sz="180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92D050"/>
                          </a:solidFill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0,89</a:t>
                      </a:r>
                      <a:endParaRPr lang="ru-RU" sz="1800" dirty="0">
                        <a:solidFill>
                          <a:srgbClr val="92D050"/>
                        </a:solidFill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SE Sans" panose="02000000000000000000"/>
                          <a:ea typeface="Lucida Sans Unicode" panose="020B0602030504020204" pitchFamily="34" charset="0"/>
                        </a:rPr>
                        <a:t>0,977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Нет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HSE Sans" panose="02000000000000000000"/>
                        </a:rPr>
                        <a:t>Да</a:t>
                      </a:r>
                      <a:endParaRPr lang="ru-RU" sz="1800" dirty="0">
                        <a:effectLst/>
                        <a:latin typeface="HSE Sans" panose="02000000000000000000"/>
                        <a:ea typeface="Lucida Sans Unicode" panose="020B0602030504020204" pitchFamily="34" charset="0"/>
                      </a:endParaRPr>
                    </a:p>
                  </a:txBody>
                  <a:tcPr marL="62917" marR="62917" marT="0" marB="0" anchor="ctr"/>
                </a:tc>
                <a:extLst>
                  <a:ext uri="{0D108BD9-81ED-4DB2-BD59-A6C34878D82A}">
                    <a16:rowId xmlns:a16="http://schemas.microsoft.com/office/drawing/2014/main" val="3404220405"/>
                  </a:ext>
                </a:extLst>
              </a:tr>
            </a:tbl>
          </a:graphicData>
        </a:graphic>
      </p:graphicFrame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2865803-AB72-49F7-B45D-16CC3480BC84}"/>
              </a:ext>
            </a:extLst>
          </p:cNvPr>
          <p:cNvSpPr/>
          <p:nvPr/>
        </p:nvSpPr>
        <p:spPr>
          <a:xfrm>
            <a:off x="370840" y="5361424"/>
            <a:ext cx="11450320" cy="429775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8516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D5E0CE-E4BC-4868-A60E-EC312D64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461" y="3241040"/>
            <a:ext cx="5834575" cy="25460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3AD12F-51B2-4BD7-9585-B290830C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32" y="3241040"/>
            <a:ext cx="4917888" cy="2699256"/>
          </a:xfrm>
          <a:prstGeom prst="rect">
            <a:avLst/>
          </a:prstGeom>
        </p:spPr>
      </p:pic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454770" y="1152164"/>
            <a:ext cx="11610241" cy="656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Лучшие модели из методов статистического анализа и машинного обучения, данные страхования не-жизни</a:t>
            </a:r>
            <a:endParaRPr dirty="0"/>
          </a:p>
        </p:txBody>
      </p:sp>
      <p:sp>
        <p:nvSpPr>
          <p:cNvPr id="346" name="TextBox 12"/>
          <p:cNvSpPr txBox="1"/>
          <p:nvPr/>
        </p:nvSpPr>
        <p:spPr>
          <a:xfrm>
            <a:off x="7912607" y="2658151"/>
            <a:ext cx="28298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HSE Sans"/>
                <a:ea typeface="HSE Sans"/>
                <a:cs typeface="HSE Sans"/>
                <a:sym typeface="HSE Sans"/>
              </a:defRPr>
            </a:pPr>
            <a:r>
              <a:rPr b="1" dirty="0"/>
              <a:t>ROC AUC = </a:t>
            </a:r>
            <a:r>
              <a:rPr lang="en-US" sz="1800" b="1" dirty="0">
                <a:solidFill>
                  <a:srgbClr val="07AD4A"/>
                </a:solidFill>
                <a:effectLst/>
                <a:latin typeface="HSE Sans" panose="02000000000000000000"/>
                <a:ea typeface="Lucida Sans Unicode" panose="020B0602030504020204" pitchFamily="34" charset="0"/>
              </a:rPr>
              <a:t>0,9856</a:t>
            </a:r>
            <a:r>
              <a:rPr b="1" dirty="0"/>
              <a:t>, </a:t>
            </a:r>
            <a:r>
              <a:rPr lang="en-US" b="1" dirty="0"/>
              <a:t>F1</a:t>
            </a:r>
            <a:r>
              <a:rPr b="1" dirty="0"/>
              <a:t> = </a:t>
            </a:r>
            <a:r>
              <a:rPr b="1" dirty="0">
                <a:solidFill>
                  <a:srgbClr val="07AD4A"/>
                </a:solidFill>
              </a:rPr>
              <a:t>0</a:t>
            </a:r>
            <a:r>
              <a:rPr lang="ru-RU" b="1" dirty="0">
                <a:solidFill>
                  <a:srgbClr val="07AD4A"/>
                </a:solidFill>
              </a:rPr>
              <a:t>,97</a:t>
            </a:r>
            <a:endParaRPr b="1" dirty="0">
              <a:solidFill>
                <a:srgbClr val="07AD4A"/>
              </a:solidFill>
            </a:endParaRPr>
          </a:p>
        </p:txBody>
      </p:sp>
      <p:grpSp>
        <p:nvGrpSpPr>
          <p:cNvPr id="351" name="Прямоугольник: скругленные углы 1"/>
          <p:cNvGrpSpPr/>
          <p:nvPr/>
        </p:nvGrpSpPr>
        <p:grpSpPr>
          <a:xfrm>
            <a:off x="3207889" y="4773383"/>
            <a:ext cx="2320414" cy="408621"/>
            <a:chOff x="0" y="0"/>
            <a:chExt cx="2320413" cy="408620"/>
          </a:xfrm>
        </p:grpSpPr>
        <p:sp>
          <p:nvSpPr>
            <p:cNvPr id="349" name="Закругленный прямоугольник"/>
            <p:cNvSpPr/>
            <p:nvPr/>
          </p:nvSpPr>
          <p:spPr>
            <a:xfrm>
              <a:off x="0" y="0"/>
              <a:ext cx="2320414" cy="40862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50" name="Logistic Regression"/>
            <p:cNvSpPr txBox="1"/>
            <p:nvPr/>
          </p:nvSpPr>
          <p:spPr>
            <a:xfrm>
              <a:off x="19947" y="18891"/>
              <a:ext cx="2280519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0000"/>
                  </a:solidFill>
                  <a:latin typeface="HSE Sans"/>
                  <a:ea typeface="HSE Sans"/>
                  <a:cs typeface="HSE Sans"/>
                  <a:sym typeface="HSE Sans"/>
                </a:defRPr>
              </a:lvl1pPr>
            </a:lstStyle>
            <a:p>
              <a:r>
                <a:rPr lang="en-US" dirty="0"/>
                <a:t>SVM</a:t>
              </a:r>
              <a:endParaRPr dirty="0"/>
            </a:p>
          </p:txBody>
        </p:sp>
      </p:grp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955229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Сравнение классической и современной модели на данных страхования не-жизни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BB5AB0-0F5C-4FB8-BE86-2316C759702C}"/>
              </a:ext>
            </a:extLst>
          </p:cNvPr>
          <p:cNvSpPr txBox="1"/>
          <p:nvPr/>
        </p:nvSpPr>
        <p:spPr>
          <a:xfrm>
            <a:off x="7415158" y="6013912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19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 ROC кривой в страховании не-жизни, градиентный </a:t>
            </a:r>
            <a:r>
              <a:rPr lang="ru-RU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бустинг</a:t>
            </a:r>
            <a:endParaRPr lang="ru-RU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F0387-6283-45DF-BA0D-A4AC50712F9E}"/>
              </a:ext>
            </a:extLst>
          </p:cNvPr>
          <p:cNvSpPr txBox="1"/>
          <p:nvPr/>
        </p:nvSpPr>
        <p:spPr>
          <a:xfrm>
            <a:off x="1326156" y="6013912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18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 ROC кривой в страховании не-жизни, логистическая регрессия</a:t>
            </a:r>
          </a:p>
        </p:txBody>
      </p:sp>
      <p:grpSp>
        <p:nvGrpSpPr>
          <p:cNvPr id="25" name="Прямоугольник: скругленные углы 1">
            <a:extLst>
              <a:ext uri="{FF2B5EF4-FFF2-40B4-BE49-F238E27FC236}">
                <a16:creationId xmlns:a16="http://schemas.microsoft.com/office/drawing/2014/main" id="{E56712E3-710D-4A56-B839-98077B542206}"/>
              </a:ext>
            </a:extLst>
          </p:cNvPr>
          <p:cNvGrpSpPr/>
          <p:nvPr/>
        </p:nvGrpSpPr>
        <p:grpSpPr>
          <a:xfrm>
            <a:off x="8671085" y="4776191"/>
            <a:ext cx="2320414" cy="408621"/>
            <a:chOff x="0" y="0"/>
            <a:chExt cx="2320413" cy="408620"/>
          </a:xfrm>
        </p:grpSpPr>
        <p:sp>
          <p:nvSpPr>
            <p:cNvPr id="26" name="Закругленный прямоугольник">
              <a:extLst>
                <a:ext uri="{FF2B5EF4-FFF2-40B4-BE49-F238E27FC236}">
                  <a16:creationId xmlns:a16="http://schemas.microsoft.com/office/drawing/2014/main" id="{40CB0DB0-B379-42AB-9D08-C8780C98CBA1}"/>
                </a:ext>
              </a:extLst>
            </p:cNvPr>
            <p:cNvSpPr/>
            <p:nvPr/>
          </p:nvSpPr>
          <p:spPr>
            <a:xfrm>
              <a:off x="0" y="0"/>
              <a:ext cx="2320414" cy="40862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" name="Logistic Regression">
              <a:extLst>
                <a:ext uri="{FF2B5EF4-FFF2-40B4-BE49-F238E27FC236}">
                  <a16:creationId xmlns:a16="http://schemas.microsoft.com/office/drawing/2014/main" id="{CCD88ADA-92D8-4B6E-BE97-D10B4917634A}"/>
                </a:ext>
              </a:extLst>
            </p:cNvPr>
            <p:cNvSpPr txBox="1"/>
            <p:nvPr/>
          </p:nvSpPr>
          <p:spPr>
            <a:xfrm>
              <a:off x="19947" y="18891"/>
              <a:ext cx="2280519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0000"/>
                  </a:solidFill>
                  <a:latin typeface="HSE Sans"/>
                  <a:ea typeface="HSE Sans"/>
                  <a:cs typeface="HSE Sans"/>
                  <a:sym typeface="HSE Sans"/>
                </a:defRPr>
              </a:lvl1pPr>
            </a:lstStyle>
            <a:p>
              <a:r>
                <a:rPr lang="en-US" dirty="0"/>
                <a:t>Gradient Boosting</a:t>
              </a:r>
              <a:endParaRPr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5143586-44F3-4544-B523-C05F0673FD06}"/>
              </a:ext>
            </a:extLst>
          </p:cNvPr>
          <p:cNvSpPr txBox="1"/>
          <p:nvPr/>
        </p:nvSpPr>
        <p:spPr>
          <a:xfrm>
            <a:off x="771712" y="1836157"/>
            <a:ext cx="107598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Модель </a:t>
            </a:r>
            <a:r>
              <a:rPr lang="ru-RU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Gradient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Boosting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Classifier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 показывает лучшее качество, чем </a:t>
            </a:r>
            <a:r>
              <a:rPr lang="ru-RU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dirty="0">
                <a:effectLst/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етод опорных векторов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SE Sans" panose="02000000000000000000"/>
                <a:ea typeface="Calibri" panose="020F0502020204030204" pitchFamily="34" charset="0"/>
                <a:cs typeface="Times New Roman" panose="02020603050405020304" pitchFamily="18" charset="0"/>
              </a:rPr>
              <a:t>Классические статистические модели справились с задачей намного хуже, чем их современные аналоги</a:t>
            </a:r>
            <a:endParaRPr lang="ru-RU" dirty="0">
              <a:effectLst/>
              <a:latin typeface="HSE Sans" panose="0200000000000000000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48F2701-DD8F-478E-9DDF-F9EF05243833}"/>
              </a:ext>
            </a:extLst>
          </p:cNvPr>
          <p:cNvSpPr txBox="1"/>
          <p:nvPr/>
        </p:nvSpPr>
        <p:spPr>
          <a:xfrm>
            <a:off x="1767684" y="2658152"/>
            <a:ext cx="29417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HSE Sans"/>
                <a:ea typeface="HSE Sans"/>
                <a:cs typeface="HSE Sans"/>
                <a:sym typeface="HSE Sans"/>
              </a:defRPr>
            </a:pPr>
            <a:r>
              <a:rPr lang="fr-FR" b="1" dirty="0"/>
              <a:t>ROC AUC =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dirty="0">
                <a:solidFill>
                  <a:srgbClr val="FFD966"/>
                </a:solidFill>
              </a:rPr>
              <a:t>0,9628</a:t>
            </a:r>
            <a:r>
              <a:rPr lang="fr-FR" b="1" dirty="0"/>
              <a:t>, F1 = 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SE Sans" panose="02000000000000000000"/>
                <a:ea typeface="Lucida Sans Unicode" panose="020B0602030504020204" pitchFamily="34" charset="0"/>
              </a:rPr>
              <a:t>0,78</a:t>
            </a:r>
            <a:endParaRPr lang="ru-RU" sz="1800" b="1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HSE Sans" panose="02000000000000000000"/>
              <a:ea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891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C41660-E9DB-4AE4-AEEF-1915B96FDC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20" y="1987432"/>
            <a:ext cx="7853680" cy="350865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276498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65" name="Заголовок 2"/>
          <p:cNvSpPr txBox="1">
            <a:spLocks noGrp="1"/>
          </p:cNvSpPr>
          <p:nvPr>
            <p:ph type="title"/>
          </p:nvPr>
        </p:nvSpPr>
        <p:spPr>
          <a:xfrm>
            <a:off x="550504" y="1158286"/>
            <a:ext cx="5972216" cy="536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Значимость признаков в данных страхования не-жизни</a:t>
            </a:r>
            <a:endParaRPr dirty="0"/>
          </a:p>
        </p:txBody>
      </p:sp>
      <p:sp>
        <p:nvSpPr>
          <p:cNvPr id="368" name="TextBox 13"/>
          <p:cNvSpPr txBox="1"/>
          <p:nvPr/>
        </p:nvSpPr>
        <p:spPr>
          <a:xfrm>
            <a:off x="550504" y="1987432"/>
            <a:ext cx="3269656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dirty="0"/>
              <a:t>Новые переменные снова значимы для решения задачи классификации на данных страхования не-жизни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Кластеризация способствует улучшению предиктивной способности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Гипотеза о важности использования текстовых данных снова не отвергается</a:t>
            </a:r>
            <a:endParaRPr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5F658A41-BD0B-4C01-8F53-5F451117478D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9D21ACAD-FD86-42FE-ADBB-E3ADA4162630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EF09E26F-E80F-4687-9ED8-47ACEFEFDFA1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Значимость признаков в данных страхования не-жизни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E4193-3B0E-463A-81CA-8576DA4036D1}"/>
              </a:ext>
            </a:extLst>
          </p:cNvPr>
          <p:cNvSpPr txBox="1"/>
          <p:nvPr/>
        </p:nvSpPr>
        <p:spPr>
          <a:xfrm>
            <a:off x="7294941" y="5496085"/>
            <a:ext cx="38247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20</a:t>
            </a:r>
            <a:r>
              <a:rPr lang="en-US" dirty="0"/>
              <a:t>. </a:t>
            </a:r>
            <a:r>
              <a:rPr lang="ru-RU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Гистограмма значимости признаков в страховании не-жизни, случайный лес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1D07C07-F8F7-4178-869D-945726BDD9F3}"/>
              </a:ext>
            </a:extLst>
          </p:cNvPr>
          <p:cNvSpPr/>
          <p:nvPr/>
        </p:nvSpPr>
        <p:spPr>
          <a:xfrm>
            <a:off x="5626100" y="2361522"/>
            <a:ext cx="886459" cy="564945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88B0227-F867-4A2E-81B9-48D075BC497F}"/>
              </a:ext>
            </a:extLst>
          </p:cNvPr>
          <p:cNvSpPr/>
          <p:nvPr/>
        </p:nvSpPr>
        <p:spPr>
          <a:xfrm>
            <a:off x="5952429" y="3403600"/>
            <a:ext cx="558800" cy="233680"/>
          </a:xfrm>
          <a:prstGeom prst="roundRect">
            <a:avLst/>
          </a:prstGeom>
          <a:noFill/>
          <a:ln w="28575" cap="flat">
            <a:solidFill>
              <a:srgbClr val="C2225D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0591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5527040" y="6230892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73" name="Заголовок 2"/>
          <p:cNvSpPr txBox="1">
            <a:spLocks noGrp="1"/>
          </p:cNvSpPr>
          <p:nvPr>
            <p:ph type="title"/>
          </p:nvPr>
        </p:nvSpPr>
        <p:spPr>
          <a:xfrm>
            <a:off x="659724" y="1322234"/>
            <a:ext cx="1901826" cy="723769"/>
          </a:xfrm>
          <a:prstGeom prst="rect">
            <a:avLst/>
          </a:prstGeom>
        </p:spPr>
        <p:txBody>
          <a:bodyPr/>
          <a:lstStyle>
            <a:lvl1pPr defTabSz="722376">
              <a:lnSpc>
                <a:spcPct val="180000"/>
              </a:lnSpc>
              <a:defRPr b="1"/>
            </a:lvl1pPr>
          </a:lstStyle>
          <a:p>
            <a:r>
              <a:t>Выводы</a:t>
            </a:r>
          </a:p>
        </p:txBody>
      </p:sp>
      <p:grpSp>
        <p:nvGrpSpPr>
          <p:cNvPr id="394" name="Схема 3"/>
          <p:cNvGrpSpPr/>
          <p:nvPr/>
        </p:nvGrpSpPr>
        <p:grpSpPr>
          <a:xfrm>
            <a:off x="2327720" y="1057955"/>
            <a:ext cx="8974996" cy="5509497"/>
            <a:chOff x="0" y="0"/>
            <a:chExt cx="8974994" cy="5509496"/>
          </a:xfrm>
        </p:grpSpPr>
        <p:sp>
          <p:nvSpPr>
            <p:cNvPr id="377" name="Фигура"/>
            <p:cNvSpPr/>
            <p:nvPr/>
          </p:nvSpPr>
          <p:spPr>
            <a:xfrm>
              <a:off x="0" y="0"/>
              <a:ext cx="1156315" cy="550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4" h="21600" extrusionOk="0">
                  <a:moveTo>
                    <a:pt x="215" y="0"/>
                  </a:moveTo>
                  <a:cubicBezTo>
                    <a:pt x="21600" y="5965"/>
                    <a:pt x="21600" y="15635"/>
                    <a:pt x="215" y="21600"/>
                  </a:cubicBezTo>
                  <a:lnTo>
                    <a:pt x="0" y="21540"/>
                  </a:lnTo>
                  <a:cubicBezTo>
                    <a:pt x="21267" y="15609"/>
                    <a:pt x="21267" y="5991"/>
                    <a:pt x="0" y="60"/>
                  </a:cubicBezTo>
                  <a:close/>
                </a:path>
              </a:pathLst>
            </a:custGeom>
            <a:noFill/>
            <a:ln w="25400" cap="flat">
              <a:solidFill>
                <a:srgbClr val="7030A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grpSp>
          <p:nvGrpSpPr>
            <p:cNvPr id="380" name="Группа"/>
            <p:cNvGrpSpPr/>
            <p:nvPr/>
          </p:nvGrpSpPr>
          <p:grpSpPr>
            <a:xfrm>
              <a:off x="1284586" y="357755"/>
              <a:ext cx="7578648" cy="933589"/>
              <a:chOff x="-1" y="-21481"/>
              <a:chExt cx="7578647" cy="933587"/>
            </a:xfrm>
          </p:grpSpPr>
          <p:sp>
            <p:nvSpPr>
              <p:cNvPr id="378" name="Прямоугольник"/>
              <p:cNvSpPr/>
              <p:nvPr/>
            </p:nvSpPr>
            <p:spPr>
              <a:xfrm>
                <a:off x="-1" y="-1"/>
                <a:ext cx="7578647" cy="890626"/>
              </a:xfrm>
              <a:prstGeom prst="rect">
                <a:avLst/>
              </a:prstGeom>
              <a:solidFill>
                <a:srgbClr val="203966"/>
              </a:solidFill>
              <a:ln w="25400" cap="flat">
                <a:solidFill>
                  <a:srgbClr val="6863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Использование текстовых данных в дополнение к числовым и категориальным данным повышает прогностическую способность модели."/>
              <p:cNvSpPr txBox="1"/>
              <p:nvPr/>
            </p:nvSpPr>
            <p:spPr>
              <a:xfrm>
                <a:off x="0" y="-21481"/>
                <a:ext cx="7578646" cy="9335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dirty="0" err="1"/>
                  <a:t>Использование</a:t>
                </a:r>
                <a:r>
                  <a:rPr dirty="0"/>
                  <a:t> </a:t>
                </a:r>
                <a:r>
                  <a:rPr dirty="0" err="1"/>
                  <a:t>текстовых</a:t>
                </a:r>
                <a:r>
                  <a:rPr dirty="0"/>
                  <a:t> </a:t>
                </a:r>
                <a:r>
                  <a:rPr dirty="0" err="1"/>
                  <a:t>данных</a:t>
                </a:r>
                <a:r>
                  <a:rPr dirty="0"/>
                  <a:t> в </a:t>
                </a:r>
                <a:r>
                  <a:rPr dirty="0" err="1"/>
                  <a:t>дополнени</a:t>
                </a:r>
                <a:r>
                  <a:rPr lang="ru-RU" dirty="0"/>
                  <a:t>и</a:t>
                </a:r>
                <a:r>
                  <a:rPr dirty="0"/>
                  <a:t> к </a:t>
                </a:r>
                <a:r>
                  <a:rPr dirty="0" err="1"/>
                  <a:t>числовым</a:t>
                </a:r>
                <a:r>
                  <a:rPr dirty="0"/>
                  <a:t> и </a:t>
                </a:r>
                <a:r>
                  <a:rPr dirty="0" err="1"/>
                  <a:t>категориальным</a:t>
                </a:r>
                <a:r>
                  <a:rPr dirty="0"/>
                  <a:t> </a:t>
                </a:r>
                <a:r>
                  <a:rPr dirty="0" err="1"/>
                  <a:t>данным</a:t>
                </a:r>
                <a:r>
                  <a:rPr dirty="0"/>
                  <a:t> </a:t>
                </a:r>
                <a:r>
                  <a:rPr dirty="0" err="1"/>
                  <a:t>повышает</a:t>
                </a:r>
                <a:r>
                  <a:rPr dirty="0"/>
                  <a:t> </a:t>
                </a:r>
                <a:r>
                  <a:rPr lang="ru-RU" dirty="0"/>
                  <a:t>предиктивную</a:t>
                </a:r>
                <a:r>
                  <a:rPr dirty="0"/>
                  <a:t> </a:t>
                </a:r>
                <a:r>
                  <a:rPr dirty="0" err="1"/>
                  <a:t>способность</a:t>
                </a:r>
                <a:r>
                  <a:rPr dirty="0"/>
                  <a:t> </a:t>
                </a:r>
                <a:r>
                  <a:rPr dirty="0" err="1"/>
                  <a:t>модели</a:t>
                </a:r>
                <a:endParaRPr dirty="0"/>
              </a:p>
            </p:txBody>
          </p:sp>
        </p:grpSp>
        <p:sp>
          <p:nvSpPr>
            <p:cNvPr id="381" name="Кружок"/>
            <p:cNvSpPr/>
            <p:nvPr/>
          </p:nvSpPr>
          <p:spPr>
            <a:xfrm>
              <a:off x="6012" y="193854"/>
              <a:ext cx="1113281" cy="1113281"/>
            </a:xfrm>
            <a:prstGeom prst="ellipse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384" name="Группа"/>
            <p:cNvGrpSpPr/>
            <p:nvPr/>
          </p:nvGrpSpPr>
          <p:grpSpPr>
            <a:xfrm>
              <a:off x="1817581" y="1657656"/>
              <a:ext cx="7045679" cy="890627"/>
              <a:chOff x="0" y="-1"/>
              <a:chExt cx="7045678" cy="890626"/>
            </a:xfrm>
          </p:grpSpPr>
          <p:sp>
            <p:nvSpPr>
              <p:cNvPr id="382" name="Прямоугольник"/>
              <p:cNvSpPr/>
              <p:nvPr/>
            </p:nvSpPr>
            <p:spPr>
              <a:xfrm>
                <a:off x="0" y="-1"/>
                <a:ext cx="7045677" cy="890626"/>
              </a:xfrm>
              <a:prstGeom prst="rect">
                <a:avLst/>
              </a:prstGeom>
              <a:solidFill>
                <a:srgbClr val="203966"/>
              </a:solidFill>
              <a:ln w="25400" cap="flat">
                <a:solidFill>
                  <a:srgbClr val="6863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Новые методы машинного обучения работали лучше, чем старые."/>
              <p:cNvSpPr txBox="1"/>
              <p:nvPr/>
            </p:nvSpPr>
            <p:spPr>
              <a:xfrm>
                <a:off x="0" y="117018"/>
                <a:ext cx="7045678" cy="656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lang="ru-RU" dirty="0"/>
                  <a:t>Современные</a:t>
                </a:r>
                <a:r>
                  <a:rPr dirty="0"/>
                  <a:t> </a:t>
                </a:r>
                <a:r>
                  <a:rPr dirty="0" err="1"/>
                  <a:t>методы</a:t>
                </a:r>
                <a:r>
                  <a:rPr dirty="0"/>
                  <a:t> </a:t>
                </a:r>
                <a:r>
                  <a:rPr dirty="0" err="1"/>
                  <a:t>машинного</a:t>
                </a:r>
                <a:r>
                  <a:rPr dirty="0"/>
                  <a:t> </a:t>
                </a:r>
                <a:r>
                  <a:rPr dirty="0" err="1"/>
                  <a:t>обучения</a:t>
                </a:r>
                <a:r>
                  <a:rPr dirty="0"/>
                  <a:t> </a:t>
                </a:r>
                <a:r>
                  <a:rPr lang="ru-RU" dirty="0"/>
                  <a:t>показали лучший результат</a:t>
                </a:r>
                <a:r>
                  <a:rPr dirty="0"/>
                  <a:t>, </a:t>
                </a:r>
                <a:r>
                  <a:rPr dirty="0" err="1"/>
                  <a:t>чем</a:t>
                </a:r>
                <a:r>
                  <a:rPr dirty="0"/>
                  <a:t> </a:t>
                </a:r>
                <a:r>
                  <a:rPr lang="ru-RU" dirty="0"/>
                  <a:t>классические статистические модели</a:t>
                </a:r>
                <a:endParaRPr dirty="0"/>
              </a:p>
            </p:txBody>
          </p:sp>
        </p:grpSp>
        <p:sp>
          <p:nvSpPr>
            <p:cNvPr id="385" name="Кружок"/>
            <p:cNvSpPr/>
            <p:nvPr/>
          </p:nvSpPr>
          <p:spPr>
            <a:xfrm>
              <a:off x="516627" y="1530022"/>
              <a:ext cx="1113281" cy="1113281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388" name="Группа"/>
            <p:cNvGrpSpPr/>
            <p:nvPr/>
          </p:nvGrpSpPr>
          <p:grpSpPr>
            <a:xfrm>
              <a:off x="1765959" y="2878685"/>
              <a:ext cx="7097303" cy="933589"/>
              <a:chOff x="0" y="10726"/>
              <a:chExt cx="7097301" cy="933587"/>
            </a:xfrm>
          </p:grpSpPr>
          <p:sp>
            <p:nvSpPr>
              <p:cNvPr id="386" name="Прямоугольник"/>
              <p:cNvSpPr/>
              <p:nvPr/>
            </p:nvSpPr>
            <p:spPr>
              <a:xfrm>
                <a:off x="0" y="32207"/>
                <a:ext cx="7097301" cy="890625"/>
              </a:xfrm>
              <a:prstGeom prst="rect">
                <a:avLst/>
              </a:prstGeom>
              <a:solidFill>
                <a:srgbClr val="203966"/>
              </a:solidFill>
              <a:ln w="25400" cap="flat">
                <a:solidFill>
                  <a:srgbClr val="6863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7" name="Композиции из нейронных сетей, современных и старых методов машинного обучения демонстрируют лучшее качество, чем при их использовании по отдельности."/>
              <p:cNvSpPr txBox="1"/>
              <p:nvPr/>
            </p:nvSpPr>
            <p:spPr>
              <a:xfrm>
                <a:off x="0" y="10726"/>
                <a:ext cx="7097301" cy="9335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lang="ru-RU" dirty="0"/>
                  <a:t>Сочетание результатов</a:t>
                </a:r>
                <a:r>
                  <a:rPr dirty="0"/>
                  <a:t> </a:t>
                </a:r>
                <a:r>
                  <a:rPr dirty="0" err="1"/>
                  <a:t>нейронных</a:t>
                </a:r>
                <a:r>
                  <a:rPr dirty="0"/>
                  <a:t> </a:t>
                </a:r>
                <a:r>
                  <a:rPr dirty="0" err="1"/>
                  <a:t>сетей</a:t>
                </a:r>
                <a:r>
                  <a:rPr lang="ru-RU" dirty="0"/>
                  <a:t> и кластеризации с современными моделями демонстрирует лучшее качество, чем при их использовании по отдельности</a:t>
                </a:r>
                <a:endParaRPr dirty="0"/>
              </a:p>
            </p:txBody>
          </p:sp>
        </p:grpSp>
        <p:sp>
          <p:nvSpPr>
            <p:cNvPr id="389" name="Кружок"/>
            <p:cNvSpPr/>
            <p:nvPr/>
          </p:nvSpPr>
          <p:spPr>
            <a:xfrm>
              <a:off x="516627" y="2866190"/>
              <a:ext cx="1113281" cy="1113281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392" name="Группа"/>
            <p:cNvGrpSpPr/>
            <p:nvPr/>
          </p:nvGrpSpPr>
          <p:grpSpPr>
            <a:xfrm>
              <a:off x="1375975" y="4134852"/>
              <a:ext cx="7599019" cy="933589"/>
              <a:chOff x="23477" y="117674"/>
              <a:chExt cx="7599018" cy="933588"/>
            </a:xfrm>
          </p:grpSpPr>
          <p:sp>
            <p:nvSpPr>
              <p:cNvPr id="390" name="Прямоугольник"/>
              <p:cNvSpPr/>
              <p:nvPr/>
            </p:nvSpPr>
            <p:spPr>
              <a:xfrm>
                <a:off x="23477" y="139927"/>
                <a:ext cx="7487258" cy="890627"/>
              </a:xfrm>
              <a:prstGeom prst="rect">
                <a:avLst/>
              </a:prstGeom>
              <a:solidFill>
                <a:srgbClr val="203966"/>
              </a:solidFill>
              <a:ln w="25400" cap="flat">
                <a:solidFill>
                  <a:srgbClr val="686359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pPr>
                <a:endParaRPr/>
              </a:p>
            </p:txBody>
          </p:sp>
          <p:sp>
            <p:nvSpPr>
              <p:cNvPr id="391" name="Использование модели, разработанной в данном исследовании, поможет страховым компаниям выявить наиболее похожие мошеннические страховые случаи. Это снизит издержки страховщиков, снизит стоимость договоров страхования и увеличит объем страхового рынка в мире."/>
              <p:cNvSpPr txBox="1"/>
              <p:nvPr/>
            </p:nvSpPr>
            <p:spPr>
              <a:xfrm>
                <a:off x="135237" y="117674"/>
                <a:ext cx="7487258" cy="933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dirty="0" err="1"/>
                  <a:t>Использование</a:t>
                </a:r>
                <a:r>
                  <a:rPr dirty="0"/>
                  <a:t> </a:t>
                </a:r>
                <a:r>
                  <a:rPr dirty="0" err="1"/>
                  <a:t>модели</a:t>
                </a:r>
                <a:r>
                  <a:rPr dirty="0"/>
                  <a:t>, </a:t>
                </a:r>
                <a:r>
                  <a:rPr dirty="0" err="1"/>
                  <a:t>разработанной</a:t>
                </a:r>
                <a:r>
                  <a:rPr dirty="0"/>
                  <a:t> в </a:t>
                </a:r>
                <a:r>
                  <a:rPr dirty="0" err="1"/>
                  <a:t>данном</a:t>
                </a:r>
                <a:r>
                  <a:rPr dirty="0"/>
                  <a:t> </a:t>
                </a:r>
                <a:r>
                  <a:rPr dirty="0" err="1"/>
                  <a:t>исследовании</a:t>
                </a:r>
                <a:r>
                  <a:rPr dirty="0"/>
                  <a:t>, </a:t>
                </a:r>
                <a:r>
                  <a:rPr dirty="0" err="1"/>
                  <a:t>поможет</a:t>
                </a:r>
                <a:r>
                  <a:rPr dirty="0"/>
                  <a:t> </a:t>
                </a:r>
                <a:r>
                  <a:rPr dirty="0" err="1"/>
                  <a:t>страховым</a:t>
                </a:r>
                <a:r>
                  <a:rPr dirty="0"/>
                  <a:t> </a:t>
                </a:r>
                <a:r>
                  <a:rPr dirty="0" err="1"/>
                  <a:t>компаниям</a:t>
                </a:r>
                <a:r>
                  <a:rPr dirty="0"/>
                  <a:t> </a:t>
                </a:r>
                <a:r>
                  <a:rPr lang="ru-RU" dirty="0"/>
                  <a:t>лучше справляться с задачей обнаружения мошеннических заявлений</a:t>
                </a:r>
                <a:endParaRPr dirty="0"/>
              </a:p>
            </p:txBody>
          </p:sp>
        </p:grpSp>
        <p:sp>
          <p:nvSpPr>
            <p:cNvPr id="393" name="Кружок"/>
            <p:cNvSpPr/>
            <p:nvPr/>
          </p:nvSpPr>
          <p:spPr>
            <a:xfrm>
              <a:off x="6012" y="4202358"/>
              <a:ext cx="1113281" cy="1113281"/>
            </a:xfrm>
            <a:prstGeom prst="ellipse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31" name="Текст 4">
            <a:extLst>
              <a:ext uri="{FF2B5EF4-FFF2-40B4-BE49-F238E27FC236}">
                <a16:creationId xmlns:a16="http://schemas.microsoft.com/office/drawing/2014/main" id="{E2CA4A57-607C-467C-9352-8AC16BAF25C8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32" name="Текст 5">
            <a:extLst>
              <a:ext uri="{FF2B5EF4-FFF2-40B4-BE49-F238E27FC236}">
                <a16:creationId xmlns:a16="http://schemas.microsoft.com/office/drawing/2014/main" id="{455F4B99-A1FE-440E-A8EE-1AA3F68405F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114DCC87-E35B-4DFB-A9F6-05E039580BC8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Выводы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A229101-19A6-4644-A62A-DB71C5418C93}"/>
              </a:ext>
            </a:extLst>
          </p:cNvPr>
          <p:cNvSpPr txBox="1">
            <a:spLocks/>
          </p:cNvSpPr>
          <p:nvPr/>
        </p:nvSpPr>
        <p:spPr>
          <a:xfrm>
            <a:off x="10410201" y="532278"/>
            <a:ext cx="276498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16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63" name="Текст 3"/>
          <p:cNvSpPr txBox="1">
            <a:spLocks noGrp="1"/>
          </p:cNvSpPr>
          <p:nvPr>
            <p:ph type="body" idx="1"/>
          </p:nvPr>
        </p:nvSpPr>
        <p:spPr>
          <a:xfrm>
            <a:off x="582846" y="1659031"/>
            <a:ext cx="10856015" cy="14752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Страховые компании предпочитают использовать опыт работников в качестве основного метода выявления мошенничества (</a:t>
            </a:r>
            <a:r>
              <a:rPr lang="ru-RU" sz="17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74%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Разработанные бизнес правила и «красные флажки» используются в </a:t>
            </a:r>
            <a:r>
              <a:rPr lang="ru-RU" sz="17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60%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компаний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700" dirty="0">
                <a:ea typeface="Calibri" panose="020F0502020204030204" pitchFamily="34" charset="0"/>
                <a:cs typeface="Times New Roman" panose="02020603050405020304" pitchFamily="18" charset="0"/>
              </a:rPr>
              <a:t>При этом методы машинного обучения используют всего </a:t>
            </a:r>
            <a:r>
              <a:rPr lang="ru-RU" sz="1700" b="1" dirty="0">
                <a:solidFill>
                  <a:srgbClr val="FF61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42%</a:t>
            </a:r>
            <a:r>
              <a:rPr lang="ru-RU" sz="1700" dirty="0">
                <a:ea typeface="Calibri" panose="020F0502020204030204" pitchFamily="34" charset="0"/>
                <a:cs typeface="Times New Roman" panose="02020603050405020304" pitchFamily="18" charset="0"/>
              </a:rPr>
              <a:t>, а анализ текста –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b="1" dirty="0">
                <a:solidFill>
                  <a:srgbClr val="ED010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10%</a:t>
            </a:r>
            <a:r>
              <a:rPr lang="ru-RU" sz="17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7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опрошенных компаний</a:t>
            </a:r>
            <a:endParaRPr lang="ru-RU" sz="1700" dirty="0"/>
          </a:p>
        </p:txBody>
      </p:sp>
      <p:sp>
        <p:nvSpPr>
          <p:cNvPr id="264" name="Текст 4"/>
          <p:cNvSpPr>
            <a:spLocks noGrp="1"/>
          </p:cNvSpPr>
          <p:nvPr>
            <p:ph type="body" idx="14"/>
          </p:nvPr>
        </p:nvSpPr>
        <p:spPr>
          <a:xfrm>
            <a:off x="1143688" y="540903"/>
            <a:ext cx="2073025" cy="4159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Факультет Экономических наук</a:t>
            </a:r>
            <a:endParaRPr sz="1100" dirty="0"/>
          </a:p>
        </p:txBody>
      </p:sp>
      <p:sp>
        <p:nvSpPr>
          <p:cNvPr id="265" name="Текст 5"/>
          <p:cNvSpPr>
            <a:spLocks noGrp="1"/>
          </p:cNvSpPr>
          <p:nvPr>
            <p:ph type="body" idx="15"/>
          </p:nvPr>
        </p:nvSpPr>
        <p:spPr>
          <a:xfrm>
            <a:off x="3499686" y="489301"/>
            <a:ext cx="2432423" cy="5363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defTabSz="80467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8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Статистический анализ данных и методы машинного обучения в задачах выявления страхового мошенничества</a:t>
            </a:r>
            <a:endParaRPr lang="en-US" sz="1100" dirty="0"/>
          </a:p>
        </p:txBody>
      </p:sp>
      <p:sp>
        <p:nvSpPr>
          <p:cNvPr id="266" name="Текст 6"/>
          <p:cNvSpPr>
            <a:spLocks noGrp="1"/>
          </p:cNvSpPr>
          <p:nvPr>
            <p:ph type="body" idx="16"/>
          </p:nvPr>
        </p:nvSpPr>
        <p:spPr>
          <a:xfrm>
            <a:off x="6259891" y="548719"/>
            <a:ext cx="2256447" cy="40811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b="1" dirty="0"/>
              <a:t>Методы борьбы со страховым мошенничеством</a:t>
            </a:r>
            <a:endParaRPr sz="1100" b="1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E6AEC84-E384-4ACD-BD39-927103762818}"/>
              </a:ext>
            </a:extLst>
          </p:cNvPr>
          <p:cNvSpPr/>
          <p:nvPr/>
        </p:nvSpPr>
        <p:spPr>
          <a:xfrm>
            <a:off x="6040219" y="5170297"/>
            <a:ext cx="1001396" cy="298416"/>
          </a:xfrm>
          <a:prstGeom prst="roundRect">
            <a:avLst/>
          </a:prstGeom>
          <a:noFill/>
          <a:ln w="38100" cap="flat">
            <a:solidFill>
              <a:srgbClr val="20396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3" name="Рисунок 8" descr="Рисунок 8">
            <a:extLst>
              <a:ext uri="{FF2B5EF4-FFF2-40B4-BE49-F238E27FC236}">
                <a16:creationId xmlns:a16="http://schemas.microsoft.com/office/drawing/2014/main" id="{196BE982-4E22-4F04-9842-D357B856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9" y="3029353"/>
            <a:ext cx="5342861" cy="320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Рисунок 13" descr="Рисунок 13">
            <a:extLst>
              <a:ext uri="{FF2B5EF4-FFF2-40B4-BE49-F238E27FC236}">
                <a16:creationId xmlns:a16="http://schemas.microsoft.com/office/drawing/2014/main" id="{3669AE34-D214-4089-810D-C4AE9F8A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9" r="1755"/>
          <a:stretch>
            <a:fillRect/>
          </a:stretch>
        </p:blipFill>
        <p:spPr>
          <a:xfrm>
            <a:off x="6096000" y="3029353"/>
            <a:ext cx="5248928" cy="3204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A0290A-4E1B-48D3-9D85-D054C3C0EC5D}"/>
              </a:ext>
            </a:extLst>
          </p:cNvPr>
          <p:cNvSpPr txBox="1"/>
          <p:nvPr/>
        </p:nvSpPr>
        <p:spPr>
          <a:xfrm>
            <a:off x="2519680" y="6264683"/>
            <a:ext cx="71581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1. Результаты опроса консалтинговой компании </a:t>
            </a:r>
            <a:r>
              <a:rPr lang="en-US" dirty="0"/>
              <a:t>FRISS</a:t>
            </a:r>
            <a:r>
              <a:rPr lang="ru-RU" dirty="0"/>
              <a:t> своих клиентов (страховых компаний). Методы, используемые для обнаружения мошеннических заявлений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A4DDF05-1468-487B-AB04-E474C4DA4D63}"/>
              </a:ext>
            </a:extLst>
          </p:cNvPr>
          <p:cNvSpPr/>
          <p:nvPr/>
        </p:nvSpPr>
        <p:spPr>
          <a:xfrm>
            <a:off x="836913" y="5909282"/>
            <a:ext cx="1682767" cy="314178"/>
          </a:xfrm>
          <a:prstGeom prst="roundRect">
            <a:avLst/>
          </a:prstGeom>
          <a:noFill/>
          <a:ln w="38100" cap="flat">
            <a:solidFill>
              <a:srgbClr val="20396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9C78AA2-4306-4E64-8AFC-87857F3308F7}"/>
              </a:ext>
            </a:extLst>
          </p:cNvPr>
          <p:cNvSpPr/>
          <p:nvPr/>
        </p:nvSpPr>
        <p:spPr>
          <a:xfrm>
            <a:off x="6193156" y="5281472"/>
            <a:ext cx="1152524" cy="298416"/>
          </a:xfrm>
          <a:prstGeom prst="roundRect">
            <a:avLst/>
          </a:prstGeom>
          <a:noFill/>
          <a:ln w="38100" cap="flat">
            <a:solidFill>
              <a:srgbClr val="203966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F2C68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6D8CE-71E0-4728-ACEA-EDC9F0506A4F}"/>
              </a:ext>
            </a:extLst>
          </p:cNvPr>
          <p:cNvSpPr txBox="1"/>
          <p:nvPr/>
        </p:nvSpPr>
        <p:spPr>
          <a:xfrm>
            <a:off x="753139" y="1131672"/>
            <a:ext cx="76288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2400" b="1" dirty="0"/>
              <a:t>Методы борьбы со страховым мошенничеством</a:t>
            </a:r>
          </a:p>
        </p:txBody>
      </p:sp>
    </p:spTree>
    <p:extLst>
      <p:ext uri="{BB962C8B-B14F-4D97-AF65-F5344CB8AC3E}">
        <p14:creationId xmlns:p14="http://schemas.microsoft.com/office/powerpoint/2010/main" val="37841763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Box 16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72" name="Заголовок 2"/>
          <p:cNvSpPr txBox="1">
            <a:spLocks noGrp="1"/>
          </p:cNvSpPr>
          <p:nvPr>
            <p:ph type="title"/>
          </p:nvPr>
        </p:nvSpPr>
        <p:spPr>
          <a:xfrm>
            <a:off x="585896" y="1554562"/>
            <a:ext cx="10786399" cy="5987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905255">
              <a:defRPr sz="2376"/>
            </a:pPr>
            <a:r>
              <a:rPr lang="ru-RU" b="1" dirty="0"/>
              <a:t>Цель исследования</a:t>
            </a:r>
            <a:r>
              <a:rPr dirty="0"/>
              <a:t>: </a:t>
            </a:r>
            <a:r>
              <a:rPr lang="ru-RU" sz="1900" dirty="0"/>
              <a:t>Разработать высококачественную модель, которая будет использовать категориальные, числовые признаки, а также текстовые данные</a:t>
            </a:r>
            <a:r>
              <a:rPr sz="1900" dirty="0">
                <a:solidFill>
                  <a:srgbClr val="0E2D69"/>
                </a:solidFill>
              </a:rPr>
              <a:t>, </a:t>
            </a:r>
            <a:r>
              <a:rPr lang="ru-RU" sz="1900" dirty="0">
                <a:solidFill>
                  <a:srgbClr val="0E2D69"/>
                </a:solidFill>
              </a:rPr>
              <a:t>которые будут обработаны методами глубинного обучения</a:t>
            </a:r>
            <a:endParaRPr sz="1900" dirty="0">
              <a:solidFill>
                <a:srgbClr val="0E2D69"/>
              </a:solidFill>
            </a:endParaRPr>
          </a:p>
        </p:txBody>
      </p:sp>
      <p:sp>
        <p:nvSpPr>
          <p:cNvPr id="273" name="Текст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Факультет Экономических наук</a:t>
            </a:r>
          </a:p>
        </p:txBody>
      </p:sp>
      <p:sp>
        <p:nvSpPr>
          <p:cNvPr id="274" name="Текст 5"/>
          <p:cNvSpPr>
            <a:spLocks noGrp="1"/>
          </p:cNvSpPr>
          <p:nvPr>
            <p:ph type="body" idx="15"/>
          </p:nvPr>
        </p:nvSpPr>
        <p:spPr>
          <a:xfrm>
            <a:off x="3499686" y="514239"/>
            <a:ext cx="2432423" cy="536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defTabSz="80467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8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Статистический анализ данных и методы машинного обучения в задачах выявления страхового мошенничества</a:t>
            </a:r>
          </a:p>
        </p:txBody>
      </p:sp>
      <p:sp>
        <p:nvSpPr>
          <p:cNvPr id="275" name="Текст 6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b="1" dirty="0"/>
              <a:t>Определение целей и задач</a:t>
            </a:r>
            <a:endParaRPr sz="1100" b="1" dirty="0"/>
          </a:p>
        </p:txBody>
      </p:sp>
      <p:sp>
        <p:nvSpPr>
          <p:cNvPr id="276" name="TextBox 2"/>
          <p:cNvSpPr txBox="1"/>
          <p:nvPr/>
        </p:nvSpPr>
        <p:spPr>
          <a:xfrm>
            <a:off x="455109" y="3936322"/>
            <a:ext cx="2231798" cy="101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21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2100" b="1" dirty="0"/>
              <a:t>Основные задачи</a:t>
            </a:r>
            <a:r>
              <a:rPr sz="2100" b="1" dirty="0"/>
              <a:t>:</a:t>
            </a:r>
          </a:p>
          <a:p>
            <a:pPr>
              <a:lnSpc>
                <a:spcPct val="150000"/>
              </a:lnSpc>
              <a:defRPr sz="21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endParaRPr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31B993FC-FC6B-776F-F86A-94D4EDA6CB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203820"/>
              </p:ext>
            </p:extLst>
          </p:nvPr>
        </p:nvGraphicFramePr>
        <p:xfrm>
          <a:off x="2686907" y="17328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Box 16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73" name="Текст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Факультет Экономических наук</a:t>
            </a:r>
          </a:p>
        </p:txBody>
      </p:sp>
      <p:sp>
        <p:nvSpPr>
          <p:cNvPr id="274" name="Текст 5"/>
          <p:cNvSpPr>
            <a:spLocks noGrp="1"/>
          </p:cNvSpPr>
          <p:nvPr>
            <p:ph type="body" idx="15"/>
          </p:nvPr>
        </p:nvSpPr>
        <p:spPr>
          <a:xfrm>
            <a:off x="3499686" y="514239"/>
            <a:ext cx="2432423" cy="5363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indent="0" defTabSz="80467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8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Статистический анализ данных и методы машинного обучения в задачах выявления страхового мошенничества</a:t>
            </a:r>
          </a:p>
        </p:txBody>
      </p:sp>
      <p:sp>
        <p:nvSpPr>
          <p:cNvPr id="275" name="Текст 6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b="1" dirty="0"/>
              <a:t>Теоретический анализ предыдущих исследований</a:t>
            </a:r>
            <a:endParaRPr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FECA7-52B5-49EC-B0F2-6746D80BE389}"/>
              </a:ext>
            </a:extLst>
          </p:cNvPr>
          <p:cNvSpPr txBox="1"/>
          <p:nvPr/>
        </p:nvSpPr>
        <p:spPr>
          <a:xfrm>
            <a:off x="753139" y="1131672"/>
            <a:ext cx="762886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2400" b="1" dirty="0"/>
              <a:t>ЗДЕСЬ МОГ БЫТЬ АНАЛИЗ ВАШЕЙ ЛИТЕРАТУРЫ</a:t>
            </a:r>
          </a:p>
        </p:txBody>
      </p:sp>
    </p:spTree>
    <p:extLst>
      <p:ext uri="{BB962C8B-B14F-4D97-AF65-F5344CB8AC3E}">
        <p14:creationId xmlns:p14="http://schemas.microsoft.com/office/powerpoint/2010/main" val="35466332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Box 16"/>
          <p:cNvSpPr txBox="1">
            <a:spLocks noGrp="1"/>
          </p:cNvSpPr>
          <p:nvPr>
            <p:ph type="sldNum" sz="quarter" idx="2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80" name="Текст 4"/>
          <p:cNvSpPr>
            <a:spLocks noGrp="1"/>
          </p:cNvSpPr>
          <p:nvPr>
            <p:ph type="body" idx="14"/>
          </p:nvPr>
        </p:nvSpPr>
        <p:spPr>
          <a:xfrm>
            <a:off x="1143689" y="540903"/>
            <a:ext cx="2158030" cy="4159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Факультет Экономических наук</a:t>
            </a:r>
          </a:p>
        </p:txBody>
      </p:sp>
      <p:sp>
        <p:nvSpPr>
          <p:cNvPr id="281" name="Текст 5"/>
          <p:cNvSpPr>
            <a:spLocks noGrp="1"/>
          </p:cNvSpPr>
          <p:nvPr>
            <p:ph type="body" idx="15"/>
          </p:nvPr>
        </p:nvSpPr>
        <p:spPr>
          <a:xfrm>
            <a:off x="3499687" y="489301"/>
            <a:ext cx="2427388" cy="536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defTabSz="804672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88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dirty="0"/>
              <a:t>Статистический анализ данных и методы машинного обучения в задачах выявления страхового мошенничества</a:t>
            </a:r>
          </a:p>
        </p:txBody>
      </p:sp>
      <p:sp>
        <p:nvSpPr>
          <p:cNvPr id="282" name="Текст 6"/>
          <p:cNvSpPr>
            <a:spLocks noGrp="1"/>
          </p:cNvSpPr>
          <p:nvPr>
            <p:ph type="body" idx="16"/>
          </p:nvPr>
        </p:nvSpPr>
        <p:spPr>
          <a:xfrm>
            <a:off x="6259891" y="548719"/>
            <a:ext cx="2348975" cy="4081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000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lvl1pPr>
          </a:lstStyle>
          <a:p>
            <a:r>
              <a:rPr lang="ru-RU" sz="1100" b="1" dirty="0"/>
              <a:t>Определение сфер применения</a:t>
            </a:r>
            <a:endParaRPr sz="1100" dirty="0"/>
          </a:p>
        </p:txBody>
      </p:sp>
      <p:sp>
        <p:nvSpPr>
          <p:cNvPr id="283" name="Заголовок 2"/>
          <p:cNvSpPr txBox="1"/>
          <p:nvPr/>
        </p:nvSpPr>
        <p:spPr>
          <a:xfrm>
            <a:off x="1143690" y="3157413"/>
            <a:ext cx="4413412" cy="52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>
              <a:lnSpc>
                <a:spcPct val="180000"/>
              </a:lnSpc>
              <a:defRPr sz="1900" b="1"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2400" dirty="0"/>
              <a:t>Профессиональная значимость</a:t>
            </a:r>
            <a:endParaRPr sz="2400" dirty="0"/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AEE83FCF-2355-F6B0-DFA1-8973D348D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9570146"/>
              </p:ext>
            </p:extLst>
          </p:nvPr>
        </p:nvGraphicFramePr>
        <p:xfrm>
          <a:off x="5557101" y="99663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9" name="Заголовок 2"/>
          <p:cNvSpPr txBox="1">
            <a:spLocks noGrp="1"/>
          </p:cNvSpPr>
          <p:nvPr>
            <p:ph type="title"/>
          </p:nvPr>
        </p:nvSpPr>
        <p:spPr>
          <a:xfrm>
            <a:off x="6809064" y="5700710"/>
            <a:ext cx="3448390" cy="92038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38911">
              <a:lnSpc>
                <a:spcPct val="180000"/>
              </a:lnSpc>
              <a:defRPr sz="1488" b="1"/>
            </a:pPr>
            <a:r>
              <a:rPr lang="ru-RU" sz="2380" dirty="0"/>
              <a:t>Ограничения исследования</a:t>
            </a:r>
            <a:endParaRPr sz="2380" dirty="0"/>
          </a:p>
        </p:txBody>
      </p:sp>
      <p:pic>
        <p:nvPicPr>
          <p:cNvPr id="12" name="Рисунок 11" descr="Вопросы">
            <a:extLst>
              <a:ext uri="{FF2B5EF4-FFF2-40B4-BE49-F238E27FC236}">
                <a16:creationId xmlns:a16="http://schemas.microsoft.com/office/drawing/2014/main" id="{F3E7AFED-952B-4270-9C9A-51840E267F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56179" y="4938517"/>
            <a:ext cx="556398" cy="556398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3CA75B6-F152-49EF-BC79-F672AD79F52D}"/>
              </a:ext>
            </a:extLst>
          </p:cNvPr>
          <p:cNvGrpSpPr/>
          <p:nvPr/>
        </p:nvGrpSpPr>
        <p:grpSpPr>
          <a:xfrm>
            <a:off x="1336536" y="4112505"/>
            <a:ext cx="4074100" cy="1444863"/>
            <a:chOff x="2455636" y="1802571"/>
            <a:chExt cx="3522133" cy="1159933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6D187F27-EC65-477E-9CAD-DE1E11068EA5}"/>
                </a:ext>
              </a:extLst>
            </p:cNvPr>
            <p:cNvSpPr/>
            <p:nvPr/>
          </p:nvSpPr>
          <p:spPr>
            <a:xfrm>
              <a:off x="2455636" y="1802571"/>
              <a:ext cx="3522133" cy="1159933"/>
            </a:xfrm>
            <a:prstGeom prst="roundRect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Прямоугольник: скругленные углы 4">
              <a:extLst>
                <a:ext uri="{FF2B5EF4-FFF2-40B4-BE49-F238E27FC236}">
                  <a16:creationId xmlns:a16="http://schemas.microsoft.com/office/drawing/2014/main" id="{F93E7261-808C-462A-8E56-5D2CC8A2D432}"/>
                </a:ext>
              </a:extLst>
            </p:cNvPr>
            <p:cNvSpPr txBox="1"/>
            <p:nvPr/>
          </p:nvSpPr>
          <p:spPr>
            <a:xfrm>
              <a:off x="2512259" y="1859194"/>
              <a:ext cx="3408887" cy="1046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ru-RU" sz="1800" kern="1200" dirty="0">
                  <a:solidFill>
                    <a:srgbClr val="0F2C68"/>
                  </a:solidFill>
                  <a:effectLst/>
                  <a:latin typeface="HSE Sans" panose="02000000000000000000"/>
                  <a:ea typeface="Helvetica" panose="020B0604020202020204" pitchFamily="34" charset="0"/>
                  <a:cs typeface="Helvetica" panose="020B0604020202020204" pitchFamily="34" charset="0"/>
                </a:rPr>
                <a:t>Реализация принципов этой модели позволит снизить цены на страховые услуги и, как следствие, повысить спрос на них</a:t>
              </a:r>
              <a:endParaRPr lang="ru-RU" dirty="0">
                <a:effectLst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758B5BFA-E3B0-49CC-A300-EBCB5A66E13D}"/>
              </a:ext>
            </a:extLst>
          </p:cNvPr>
          <p:cNvGrpSpPr/>
          <p:nvPr/>
        </p:nvGrpSpPr>
        <p:grpSpPr>
          <a:xfrm>
            <a:off x="1336536" y="1642018"/>
            <a:ext cx="4074100" cy="1444863"/>
            <a:chOff x="2455636" y="1802571"/>
            <a:chExt cx="3522133" cy="1159933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9D1B2948-90B5-48BD-8EC9-00F78F553B7A}"/>
                </a:ext>
              </a:extLst>
            </p:cNvPr>
            <p:cNvSpPr/>
            <p:nvPr/>
          </p:nvSpPr>
          <p:spPr>
            <a:xfrm>
              <a:off x="2455636" y="1802571"/>
              <a:ext cx="3522133" cy="1159933"/>
            </a:xfrm>
            <a:prstGeom prst="roundRect">
              <a:avLst/>
            </a:prstGeom>
          </p:spPr>
          <p:style>
            <a:lnRef idx="1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Прямоугольник: скругленные углы 4">
              <a:extLst>
                <a:ext uri="{FF2B5EF4-FFF2-40B4-BE49-F238E27FC236}">
                  <a16:creationId xmlns:a16="http://schemas.microsoft.com/office/drawing/2014/main" id="{DE4C1660-010A-4AA8-A6B7-8EBDF37C94ED}"/>
                </a:ext>
              </a:extLst>
            </p:cNvPr>
            <p:cNvSpPr txBox="1"/>
            <p:nvPr/>
          </p:nvSpPr>
          <p:spPr>
            <a:xfrm>
              <a:off x="2512259" y="1859194"/>
              <a:ext cx="3408887" cy="1046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indent="0" algn="ctr">
                <a:lnSpc>
                  <a:spcPct val="90000"/>
                </a:lnSpc>
                <a:spcBef>
                  <a:spcPts val="0"/>
                </a:spcBef>
                <a:spcAft>
                  <a:spcPts val="756"/>
                </a:spcAft>
              </a:pPr>
              <a:r>
                <a:rPr lang="ru-RU" sz="1800" kern="1200" dirty="0">
                  <a:solidFill>
                    <a:srgbClr val="0F2C68"/>
                  </a:solidFill>
                  <a:effectLst/>
                  <a:latin typeface="HSE Sans" panose="02000000000000000000"/>
                  <a:ea typeface="Helvetica" panose="020B0604020202020204" pitchFamily="34" charset="0"/>
                  <a:cs typeface="Helvetica" panose="020B0604020202020204" pitchFamily="34" charset="0"/>
                </a:rPr>
                <a:t>Данное исследование поможет сократить количество действующих мошеннических страховых схем, тем самым снизив общие риски страховых компаний</a:t>
              </a:r>
              <a:endParaRPr lang="ru-RU" dirty="0">
                <a:effectLst/>
              </a:endParaRPr>
            </a:p>
          </p:txBody>
        </p:sp>
      </p:grpSp>
      <p:pic>
        <p:nvPicPr>
          <p:cNvPr id="7" name="Рисунок 6" descr="Расширение бизнеса">
            <a:extLst>
              <a:ext uri="{FF2B5EF4-FFF2-40B4-BE49-F238E27FC236}">
                <a16:creationId xmlns:a16="http://schemas.microsoft.com/office/drawing/2014/main" id="{F834957E-AB46-4F83-B200-B15DB3AE20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759" y="4506971"/>
            <a:ext cx="655930" cy="655930"/>
          </a:xfrm>
          <a:prstGeom prst="rect">
            <a:avLst/>
          </a:prstGeom>
        </p:spPr>
      </p:pic>
      <p:pic>
        <p:nvPicPr>
          <p:cNvPr id="9" name="Рисунок 8" descr="Линейчатая диаграмма с тенденцией к понижению">
            <a:extLst>
              <a:ext uri="{FF2B5EF4-FFF2-40B4-BE49-F238E27FC236}">
                <a16:creationId xmlns:a16="http://schemas.microsoft.com/office/drawing/2014/main" id="{73AD9B61-7F95-44EB-8672-8EEDDAE05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759" y="2036484"/>
            <a:ext cx="655930" cy="655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4" name="Заголовок 2"/>
          <p:cNvSpPr txBox="1">
            <a:spLocks noGrp="1"/>
          </p:cNvSpPr>
          <p:nvPr>
            <p:ph type="title"/>
          </p:nvPr>
        </p:nvSpPr>
        <p:spPr>
          <a:xfrm>
            <a:off x="674359" y="1067567"/>
            <a:ext cx="4894074" cy="646837"/>
          </a:xfrm>
          <a:prstGeom prst="rect">
            <a:avLst/>
          </a:prstGeom>
        </p:spPr>
        <p:txBody>
          <a:bodyPr/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dirty="0" err="1"/>
              <a:t>Описание</a:t>
            </a:r>
            <a:r>
              <a:rPr dirty="0"/>
              <a:t> </a:t>
            </a:r>
            <a:r>
              <a:rPr dirty="0" err="1"/>
              <a:t>данных</a:t>
            </a:r>
            <a:endParaRPr dirty="0"/>
          </a:p>
        </p:txBody>
      </p:sp>
      <p:grpSp>
        <p:nvGrpSpPr>
          <p:cNvPr id="308" name="Схема 2"/>
          <p:cNvGrpSpPr/>
          <p:nvPr/>
        </p:nvGrpSpPr>
        <p:grpSpPr>
          <a:xfrm>
            <a:off x="954810" y="1825142"/>
            <a:ext cx="4977299" cy="4449722"/>
            <a:chOff x="0" y="0"/>
            <a:chExt cx="4048211" cy="3985714"/>
          </a:xfrm>
        </p:grpSpPr>
        <p:grpSp>
          <p:nvGrpSpPr>
            <p:cNvPr id="297" name="Группа"/>
            <p:cNvGrpSpPr/>
            <p:nvPr/>
          </p:nvGrpSpPr>
          <p:grpSpPr>
            <a:xfrm>
              <a:off x="0" y="0"/>
              <a:ext cx="1322389" cy="3985714"/>
              <a:chOff x="0" y="0"/>
              <a:chExt cx="1322388" cy="3985713"/>
            </a:xfrm>
          </p:grpSpPr>
          <p:sp>
            <p:nvSpPr>
              <p:cNvPr id="295" name="Закругленный прямоугольник"/>
              <p:cNvSpPr/>
              <p:nvPr/>
            </p:nvSpPr>
            <p:spPr>
              <a:xfrm>
                <a:off x="0" y="0"/>
                <a:ext cx="1322388" cy="3985713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1">
                      <a:hueOff val="400173"/>
                      <a:satOff val="47967"/>
                      <a:lumOff val="30281"/>
                    </a:schemeClr>
                  </a:gs>
                  <a:gs pos="35000">
                    <a:srgbClr val="BECEFF"/>
                  </a:gs>
                  <a:gs pos="100000">
                    <a:schemeClr val="accent1">
                      <a:hueOff val="456700"/>
                      <a:satOff val="47967"/>
                      <a:lumOff val="43351"/>
                    </a:scheme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34322D"/>
                    </a:solidFill>
                  </a:defRPr>
                </a:pPr>
                <a:endParaRPr/>
              </a:p>
            </p:txBody>
          </p:sp>
          <p:sp>
            <p:nvSpPr>
              <p:cNvPr id="296" name="Более 30000 договоров страхова -ния."/>
              <p:cNvSpPr txBox="1"/>
              <p:nvPr/>
            </p:nvSpPr>
            <p:spPr>
              <a:xfrm>
                <a:off x="0" y="1961940"/>
                <a:ext cx="1322388" cy="8589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42239" tIns="142239" rIns="142239" bIns="142239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1600">
                    <a:solidFill>
                      <a:srgbClr val="34322D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dirty="0" err="1"/>
                  <a:t>Более</a:t>
                </a:r>
                <a:r>
                  <a:rPr dirty="0"/>
                  <a:t> </a:t>
                </a:r>
                <a:r>
                  <a:rPr lang="en-US" dirty="0"/>
                  <a:t>5</a:t>
                </a:r>
                <a:r>
                  <a:rPr lang="ru-RU" dirty="0"/>
                  <a:t>9</a:t>
                </a:r>
                <a:r>
                  <a:rPr lang="en-US" dirty="0"/>
                  <a:t>000</a:t>
                </a:r>
                <a:r>
                  <a:rPr dirty="0"/>
                  <a:t> </a:t>
                </a:r>
                <a:r>
                  <a:rPr dirty="0" err="1"/>
                  <a:t>договоров</a:t>
                </a:r>
                <a:r>
                  <a:rPr dirty="0"/>
                  <a:t> </a:t>
                </a:r>
                <a:r>
                  <a:rPr dirty="0" err="1"/>
                  <a:t>страхов</a:t>
                </a:r>
                <a:r>
                  <a:rPr lang="ru-RU" dirty="0"/>
                  <a:t>а</a:t>
                </a:r>
                <a:r>
                  <a:rPr dirty="0" err="1"/>
                  <a:t>ния</a:t>
                </a:r>
                <a:endParaRPr dirty="0"/>
              </a:p>
            </p:txBody>
          </p:sp>
        </p:grpSp>
        <p:sp>
          <p:nvSpPr>
            <p:cNvPr id="298" name="Овал"/>
            <p:cNvSpPr/>
            <p:nvPr/>
          </p:nvSpPr>
          <p:spPr>
            <a:xfrm>
              <a:off x="40521" y="290167"/>
              <a:ext cx="1243046" cy="1225192"/>
            </a:xfrm>
            <a:prstGeom prst="ellipse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9525" cap="flat">
              <a:solidFill>
                <a:srgbClr val="68635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301" name="Группа"/>
            <p:cNvGrpSpPr/>
            <p:nvPr/>
          </p:nvGrpSpPr>
          <p:grpSpPr>
            <a:xfrm>
              <a:off x="1362910" y="0"/>
              <a:ext cx="1322390" cy="3985714"/>
              <a:chOff x="0" y="0"/>
              <a:chExt cx="1322388" cy="3985713"/>
            </a:xfrm>
          </p:grpSpPr>
          <p:sp>
            <p:nvSpPr>
              <p:cNvPr id="299" name="Закругленный прямоугольник"/>
              <p:cNvSpPr/>
              <p:nvPr/>
            </p:nvSpPr>
            <p:spPr>
              <a:xfrm>
                <a:off x="0" y="0"/>
                <a:ext cx="1322388" cy="3985713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1">
                      <a:hueOff val="400173"/>
                      <a:satOff val="47967"/>
                      <a:lumOff val="30281"/>
                    </a:schemeClr>
                  </a:gs>
                  <a:gs pos="35000">
                    <a:srgbClr val="BECEFF"/>
                  </a:gs>
                  <a:gs pos="100000">
                    <a:schemeClr val="accent1">
                      <a:hueOff val="456700"/>
                      <a:satOff val="47967"/>
                      <a:lumOff val="43351"/>
                    </a:scheme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34322D"/>
                    </a:solidFill>
                  </a:defRPr>
                </a:pPr>
                <a:endParaRPr/>
              </a:p>
            </p:txBody>
          </p:sp>
          <p:sp>
            <p:nvSpPr>
              <p:cNvPr id="300" name="Портфель крупной российской страховой компании."/>
              <p:cNvSpPr txBox="1"/>
              <p:nvPr/>
            </p:nvSpPr>
            <p:spPr>
              <a:xfrm>
                <a:off x="0" y="1762006"/>
                <a:ext cx="1322388" cy="12588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42239" tIns="142239" rIns="142239" bIns="142239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1600">
                    <a:solidFill>
                      <a:srgbClr val="34322D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dirty="0" err="1"/>
                  <a:t>Портфель</a:t>
                </a:r>
                <a:r>
                  <a:rPr dirty="0"/>
                  <a:t> </a:t>
                </a:r>
                <a:r>
                  <a:rPr dirty="0" err="1"/>
                  <a:t>крупной</a:t>
                </a:r>
                <a:r>
                  <a:rPr dirty="0"/>
                  <a:t> </a:t>
                </a:r>
                <a:r>
                  <a:rPr dirty="0" err="1"/>
                  <a:t>российской</a:t>
                </a:r>
                <a:r>
                  <a:rPr dirty="0"/>
                  <a:t> </a:t>
                </a:r>
                <a:r>
                  <a:rPr dirty="0" err="1"/>
                  <a:t>страховой</a:t>
                </a:r>
                <a:r>
                  <a:rPr dirty="0"/>
                  <a:t> </a:t>
                </a:r>
                <a:r>
                  <a:rPr dirty="0" err="1"/>
                  <a:t>компании</a:t>
                </a:r>
                <a:r>
                  <a:rPr dirty="0"/>
                  <a:t> </a:t>
                </a:r>
              </a:p>
            </p:txBody>
          </p:sp>
        </p:grpSp>
        <p:sp>
          <p:nvSpPr>
            <p:cNvPr id="302" name="Овал"/>
            <p:cNvSpPr/>
            <p:nvPr/>
          </p:nvSpPr>
          <p:spPr>
            <a:xfrm>
              <a:off x="1402582" y="290167"/>
              <a:ext cx="1243046" cy="1225192"/>
            </a:xfrm>
            <a:prstGeom prst="ellipse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9525" cap="flat">
              <a:solidFill>
                <a:srgbClr val="68635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305" name="Группа"/>
            <p:cNvGrpSpPr/>
            <p:nvPr/>
          </p:nvGrpSpPr>
          <p:grpSpPr>
            <a:xfrm>
              <a:off x="2725821" y="0"/>
              <a:ext cx="1322390" cy="3985714"/>
              <a:chOff x="0" y="0"/>
              <a:chExt cx="1322388" cy="3985713"/>
            </a:xfrm>
          </p:grpSpPr>
          <p:sp>
            <p:nvSpPr>
              <p:cNvPr id="303" name="Закругленный прямоугольник"/>
              <p:cNvSpPr/>
              <p:nvPr/>
            </p:nvSpPr>
            <p:spPr>
              <a:xfrm>
                <a:off x="0" y="0"/>
                <a:ext cx="1322388" cy="3985713"/>
              </a:xfrm>
              <a:prstGeom prst="roundRect">
                <a:avLst>
                  <a:gd name="adj" fmla="val 10000"/>
                </a:avLst>
              </a:prstGeom>
              <a:gradFill flip="none" rotWithShape="1">
                <a:gsLst>
                  <a:gs pos="0">
                    <a:schemeClr val="accent1">
                      <a:hueOff val="400173"/>
                      <a:satOff val="47967"/>
                      <a:lumOff val="30281"/>
                    </a:schemeClr>
                  </a:gs>
                  <a:gs pos="35000">
                    <a:srgbClr val="BECEFF"/>
                  </a:gs>
                  <a:gs pos="100000">
                    <a:schemeClr val="accent1">
                      <a:hueOff val="456700"/>
                      <a:satOff val="47967"/>
                      <a:lumOff val="43351"/>
                    </a:scheme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34322D"/>
                    </a:solidFill>
                  </a:defRPr>
                </a:pPr>
                <a:endParaRPr/>
              </a:p>
            </p:txBody>
          </p:sp>
          <p:sp>
            <p:nvSpPr>
              <p:cNvPr id="304" name="Большое количество функций, включая категориальные и текстовые данные."/>
              <p:cNvSpPr txBox="1"/>
              <p:nvPr/>
            </p:nvSpPr>
            <p:spPr>
              <a:xfrm>
                <a:off x="0" y="1712488"/>
                <a:ext cx="1322388" cy="13578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8015" tIns="128015" rIns="128015" bIns="128015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34322D"/>
                    </a:solidFill>
                    <a:latin typeface="HSE Sans"/>
                    <a:ea typeface="HSE Sans"/>
                    <a:cs typeface="HSE Sans"/>
                    <a:sym typeface="HSE Sans"/>
                  </a:defRPr>
                </a:lvl1pPr>
              </a:lstStyle>
              <a:p>
                <a:r>
                  <a:rPr lang="ru-RU" dirty="0"/>
                  <a:t>Наличие числовых, категориальных и текстовых данных</a:t>
                </a:r>
                <a:endParaRPr dirty="0"/>
              </a:p>
            </p:txBody>
          </p:sp>
        </p:grpSp>
        <p:sp>
          <p:nvSpPr>
            <p:cNvPr id="306" name="Овал"/>
            <p:cNvSpPr/>
            <p:nvPr/>
          </p:nvSpPr>
          <p:spPr>
            <a:xfrm>
              <a:off x="2764641" y="290167"/>
              <a:ext cx="1243047" cy="1225192"/>
            </a:xfrm>
            <a:prstGeom prst="ellipse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9525" cap="flat">
              <a:solidFill>
                <a:srgbClr val="68635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07" name="Двойная стрелка"/>
            <p:cNvSpPr/>
            <p:nvPr/>
          </p:nvSpPr>
          <p:spPr>
            <a:xfrm>
              <a:off x="161928" y="3188568"/>
              <a:ext cx="3724353" cy="597857"/>
            </a:xfrm>
            <a:prstGeom prst="leftRightArrow">
              <a:avLst>
                <a:gd name="adj1" fmla="val 50000"/>
                <a:gd name="adj2" fmla="val 50000"/>
              </a:avLst>
            </a:prstGeom>
            <a:gradFill flip="none" rotWithShape="1">
              <a:gsLst>
                <a:gs pos="0">
                  <a:srgbClr val="CBD8FF"/>
                </a:gs>
                <a:gs pos="35000">
                  <a:srgbClr val="D9E2FF"/>
                </a:gs>
                <a:gs pos="100000">
                  <a:srgbClr val="F0F4FF"/>
                </a:gs>
              </a:gsLst>
              <a:lin ang="16200000" scaled="0"/>
            </a:gradFill>
            <a:ln w="9525" cap="flat">
              <a:solidFill>
                <a:srgbClr val="686359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20" name="TextBox 16">
            <a:extLst>
              <a:ext uri="{FF2B5EF4-FFF2-40B4-BE49-F238E27FC236}">
                <a16:creationId xmlns:a16="http://schemas.microsoft.com/office/drawing/2014/main" id="{AF0C4F0C-172E-41BD-BF63-723C143E38FB}"/>
              </a:ext>
            </a:extLst>
          </p:cNvPr>
          <p:cNvSpPr txBox="1">
            <a:spLocks/>
          </p:cNvSpPr>
          <p:nvPr/>
        </p:nvSpPr>
        <p:spPr>
          <a:xfrm>
            <a:off x="10410201" y="532278"/>
            <a:ext cx="153963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F2C68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D0FC9A63-ADB3-4DFF-AE5D-76A9834DC498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A795051-D347-46AB-A524-DFF4F640E80A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E30E93BC-D7AE-4C6F-BE6E-113E14F0427A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Данные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CD5AB24C-1257-4554-B04F-C2381AEE22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9891" y="2205841"/>
            <a:ext cx="5345108" cy="32030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Бинарная целевая переменная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(задача классификации)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Несбалансированная выборка (15,2% мошеннических заявлений)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cs typeface="Times New Roman" panose="02020603050405020304" pitchFamily="18" charset="0"/>
              </a:rPr>
              <a:t>Большое количество категориальных переменных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cs typeface="Times New Roman" panose="02020603050405020304" pitchFamily="18" charset="0"/>
              </a:rPr>
              <a:t>Наличие текстовой переменной (Описание ЭСС)</a:t>
            </a:r>
          </a:p>
          <a:p>
            <a:pPr marL="285750" indent="-285750">
              <a:buFont typeface="Arial" panose="020B0604020202020204" pitchFamily="34" charset="0"/>
              <a:buChar char="•"/>
              <a:defRPr sz="1600"/>
            </a:pPr>
            <a:r>
              <a:rPr lang="ru-RU" sz="1800" dirty="0">
                <a:cs typeface="Times New Roman" panose="02020603050405020304" pitchFamily="18" charset="0"/>
              </a:rPr>
              <a:t>Числовые переменные распределены ненормально (тест Шапиро-</a:t>
            </a:r>
            <a:r>
              <a:rPr lang="ru-RU" sz="1800" dirty="0" err="1">
                <a:cs typeface="Times New Roman" panose="02020603050405020304" pitchFamily="18" charset="0"/>
              </a:rPr>
              <a:t>Уилка</a:t>
            </a:r>
            <a:r>
              <a:rPr lang="ru-RU" sz="1800" dirty="0">
                <a:cs typeface="Times New Roman" panose="02020603050405020304" pitchFamily="18" charset="0"/>
              </a:rPr>
              <a:t> и критерий согласия Пирсона)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315" name="Data processing, clustering and splitting a sample on train and test datasets"/>
          <p:cNvGrpSpPr/>
          <p:nvPr/>
        </p:nvGrpSpPr>
        <p:grpSpPr>
          <a:xfrm>
            <a:off x="915886" y="1819078"/>
            <a:ext cx="2574558" cy="1426151"/>
            <a:chOff x="0" y="54131"/>
            <a:chExt cx="2574557" cy="1430976"/>
          </a:xfrm>
        </p:grpSpPr>
        <p:sp>
          <p:nvSpPr>
            <p:cNvPr id="313" name="Закругленный прямоугольник"/>
            <p:cNvSpPr/>
            <p:nvPr/>
          </p:nvSpPr>
          <p:spPr>
            <a:xfrm>
              <a:off x="0" y="54131"/>
              <a:ext cx="2574557" cy="1430976"/>
            </a:xfrm>
            <a:prstGeom prst="roundRect">
              <a:avLst>
                <a:gd name="adj" fmla="val 14505"/>
              </a:avLst>
            </a:prstGeom>
            <a:solidFill>
              <a:srgbClr val="FFFFFF"/>
            </a:solidFill>
            <a:ln w="381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4" name="Обработка данных (scaling, dropna, target encoder etc.), кластеризация (kmeans) и разделение выборки на обучающие и тестовые наборы данных"/>
            <p:cNvSpPr txBox="1"/>
            <p:nvPr/>
          </p:nvSpPr>
          <p:spPr>
            <a:xfrm>
              <a:off x="60792" y="600344"/>
              <a:ext cx="2452972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 b="1">
                  <a:latin typeface="HSE Sans"/>
                  <a:ea typeface="HSE Sans"/>
                  <a:cs typeface="HSE Sans"/>
                  <a:sym typeface="HSE Sans"/>
                </a:defRPr>
              </a:pPr>
              <a:r>
                <a:rPr sz="1600" dirty="0" err="1"/>
                <a:t>Обработка</a:t>
              </a:r>
              <a:r>
                <a:rPr sz="1600" dirty="0"/>
                <a:t> </a:t>
              </a:r>
              <a:r>
                <a:rPr sz="1600" dirty="0" err="1"/>
                <a:t>данных</a:t>
              </a:r>
              <a:endParaRPr sz="1600" b="0" dirty="0"/>
            </a:p>
          </p:txBody>
        </p:sp>
      </p:grpSp>
      <p:grpSp>
        <p:nvGrpSpPr>
          <p:cNvPr id="324" name="Searching for a threshold, using logistic regression"/>
          <p:cNvGrpSpPr/>
          <p:nvPr/>
        </p:nvGrpSpPr>
        <p:grpSpPr>
          <a:xfrm>
            <a:off x="915886" y="4368097"/>
            <a:ext cx="2574558" cy="1430977"/>
            <a:chOff x="0" y="0"/>
            <a:chExt cx="2574557" cy="1430975"/>
          </a:xfrm>
        </p:grpSpPr>
        <p:sp>
          <p:nvSpPr>
            <p:cNvPr id="322" name="Закругленный прямоугольник"/>
            <p:cNvSpPr/>
            <p:nvPr/>
          </p:nvSpPr>
          <p:spPr>
            <a:xfrm>
              <a:off x="0" y="0"/>
              <a:ext cx="2574557" cy="1430975"/>
            </a:xfrm>
            <a:prstGeom prst="roundRect">
              <a:avLst>
                <a:gd name="adj" fmla="val 14505"/>
              </a:avLst>
            </a:prstGeom>
            <a:solidFill>
              <a:srgbClr val="FFFFFF"/>
            </a:solidFill>
            <a:ln w="381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3" name="Поиск порогового значения в выходных данных нейронной сети с использованием логистической регрессии"/>
            <p:cNvSpPr txBox="1"/>
            <p:nvPr/>
          </p:nvSpPr>
          <p:spPr>
            <a:xfrm>
              <a:off x="60792" y="176882"/>
              <a:ext cx="2452972" cy="10772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 b="1">
                  <a:latin typeface="HSE Sans"/>
                  <a:ea typeface="HSE Sans"/>
                  <a:cs typeface="HSE Sans"/>
                  <a:sym typeface="HSE Sans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HSE Sans"/>
                  <a:ea typeface="HSE Sans"/>
                  <a:cs typeface="HSE Sans"/>
                  <a:sym typeface="HSE Sans"/>
                </a:defRPr>
              </a:pPr>
              <a:r>
                <a:rPr kumimoji="0" lang="ru-R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F2C68"/>
                  </a:solidFill>
                  <a:effectLst/>
                  <a:uLnTx/>
                  <a:uFillTx/>
                  <a:latin typeface="HSE Sans"/>
                  <a:sym typeface="HSE Sans"/>
                </a:rPr>
                <a:t>Добавление результатов кластеризации и ответов нейронной сети в набор данных</a:t>
              </a:r>
            </a:p>
          </p:txBody>
        </p:sp>
      </p:grpSp>
      <p:grpSp>
        <p:nvGrpSpPr>
          <p:cNvPr id="330" name="Final predictions by various machine learning methods"/>
          <p:cNvGrpSpPr/>
          <p:nvPr/>
        </p:nvGrpSpPr>
        <p:grpSpPr>
          <a:xfrm>
            <a:off x="8734033" y="4368097"/>
            <a:ext cx="2761365" cy="1430977"/>
            <a:chOff x="0" y="54131"/>
            <a:chExt cx="2761363" cy="1430976"/>
          </a:xfrm>
        </p:grpSpPr>
        <p:sp>
          <p:nvSpPr>
            <p:cNvPr id="328" name="Закругленный прямоугольник"/>
            <p:cNvSpPr/>
            <p:nvPr/>
          </p:nvSpPr>
          <p:spPr>
            <a:xfrm>
              <a:off x="0" y="54131"/>
              <a:ext cx="2761363" cy="1430976"/>
            </a:xfrm>
            <a:prstGeom prst="roundRect">
              <a:avLst>
                <a:gd name="adj" fmla="val 14505"/>
              </a:avLst>
            </a:prstGeom>
            <a:solidFill>
              <a:srgbClr val="FFFFFF"/>
            </a:solidFill>
            <a:ln w="381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latin typeface="HSE Sans"/>
                  <a:ea typeface="HSE Sans"/>
                  <a:cs typeface="HSE Sans"/>
                  <a:sym typeface="HSE Sans"/>
                </a:defRPr>
              </a:pPr>
              <a:endParaRPr/>
            </a:p>
          </p:txBody>
        </p:sp>
        <p:sp>
          <p:nvSpPr>
            <p:cNvPr id="329" name="Окончательные прогнозы с помощью различных методов машинного обучения(Gradient Boosting, Logistic Regression, Random Forest, etc.)"/>
            <p:cNvSpPr txBox="1"/>
            <p:nvPr/>
          </p:nvSpPr>
          <p:spPr>
            <a:xfrm>
              <a:off x="60792" y="354124"/>
              <a:ext cx="2639778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500" b="1">
                  <a:latin typeface="HSE Sans"/>
                  <a:ea typeface="HSE Sans"/>
                  <a:cs typeface="HSE Sans"/>
                  <a:sym typeface="HSE Sans"/>
                </a:defRPr>
              </a:pPr>
              <a:r>
                <a:rPr lang="ru-RU" sz="1600" dirty="0"/>
                <a:t>Оценка и сравнение результатов моделирования</a:t>
              </a:r>
              <a:endParaRPr sz="1600" dirty="0"/>
            </a:p>
          </p:txBody>
        </p:sp>
      </p:grpSp>
      <p:sp>
        <p:nvSpPr>
          <p:cNvPr id="331" name="Линия"/>
          <p:cNvSpPr/>
          <p:nvPr/>
        </p:nvSpPr>
        <p:spPr>
          <a:xfrm flipV="1">
            <a:off x="3486433" y="2560847"/>
            <a:ext cx="1306536" cy="0"/>
          </a:xfrm>
          <a:prstGeom prst="line">
            <a:avLst/>
          </a:prstGeom>
          <a:ln w="38100">
            <a:solidFill>
              <a:srgbClr val="00206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2" name="Линия"/>
          <p:cNvSpPr/>
          <p:nvPr/>
        </p:nvSpPr>
        <p:spPr>
          <a:xfrm>
            <a:off x="7226785" y="2560848"/>
            <a:ext cx="1485731" cy="1"/>
          </a:xfrm>
          <a:prstGeom prst="line">
            <a:avLst/>
          </a:prstGeom>
          <a:ln w="38100">
            <a:solidFill>
              <a:srgbClr val="00206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3" name="Линия"/>
          <p:cNvSpPr/>
          <p:nvPr/>
        </p:nvSpPr>
        <p:spPr>
          <a:xfrm>
            <a:off x="3511960" y="5083582"/>
            <a:ext cx="1300763" cy="2"/>
          </a:xfrm>
          <a:prstGeom prst="line">
            <a:avLst/>
          </a:prstGeom>
          <a:ln w="38100">
            <a:solidFill>
              <a:srgbClr val="00206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4" name="Линия"/>
          <p:cNvSpPr/>
          <p:nvPr/>
        </p:nvSpPr>
        <p:spPr>
          <a:xfrm>
            <a:off x="7252312" y="5083584"/>
            <a:ext cx="1460204" cy="2"/>
          </a:xfrm>
          <a:prstGeom prst="line">
            <a:avLst/>
          </a:prstGeom>
          <a:ln w="38100">
            <a:solidFill>
              <a:srgbClr val="00206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5" name="Соединит. линия"/>
          <p:cNvSpPr/>
          <p:nvPr/>
        </p:nvSpPr>
        <p:spPr>
          <a:xfrm>
            <a:off x="2367552" y="3245242"/>
            <a:ext cx="7761968" cy="109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1627"/>
                </a:lnTo>
                <a:lnTo>
                  <a:pt x="21600" y="11627"/>
                </a:lnTo>
                <a:lnTo>
                  <a:pt x="21600" y="0"/>
                </a:lnTo>
              </a:path>
            </a:pathLst>
          </a:custGeom>
          <a:ln w="38100">
            <a:solidFill>
              <a:srgbClr val="002060"/>
            </a:solidFill>
            <a:miter/>
            <a:headEnd type="triangle"/>
          </a:ln>
        </p:spPr>
        <p:txBody>
          <a:bodyPr lIns="45718" tIns="45718" rIns="45718" bIns="45718"/>
          <a:lstStyle/>
          <a:p>
            <a:pPr>
              <a:defRPr sz="2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336" name="Рисунок 7" descr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07" y="1227869"/>
            <a:ext cx="539700" cy="5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Рисунок 9" descr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18" y="5827187"/>
            <a:ext cx="541513" cy="541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Рисунок 11" descr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248" y="5766148"/>
            <a:ext cx="541514" cy="541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Рисунок 13" descr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077" y="5827187"/>
            <a:ext cx="541513" cy="541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Рисунок 15" descr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077" y="1257494"/>
            <a:ext cx="541514" cy="541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Рисунок 18" descr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717" y="1226962"/>
            <a:ext cx="541514" cy="541514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Текст 4">
            <a:extLst>
              <a:ext uri="{FF2B5EF4-FFF2-40B4-BE49-F238E27FC236}">
                <a16:creationId xmlns:a16="http://schemas.microsoft.com/office/drawing/2014/main" id="{7157A4BD-F79D-48EA-997A-FD26486E4449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137B0DAD-22F3-4E13-AE4C-FAAF93F62D80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34" name="Текст 6">
            <a:extLst>
              <a:ext uri="{FF2B5EF4-FFF2-40B4-BE49-F238E27FC236}">
                <a16:creationId xmlns:a16="http://schemas.microsoft.com/office/drawing/2014/main" id="{60380C9D-2C38-4945-A704-7907F98189D6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Схема работы с данными</a:t>
            </a:r>
          </a:p>
        </p:txBody>
      </p:sp>
      <p:grpSp>
        <p:nvGrpSpPr>
          <p:cNvPr id="35" name="Data processing, clustering and splitting a sample on train and test datasets">
            <a:extLst>
              <a:ext uri="{FF2B5EF4-FFF2-40B4-BE49-F238E27FC236}">
                <a16:creationId xmlns:a16="http://schemas.microsoft.com/office/drawing/2014/main" id="{8B8CBBCB-13D7-442D-ADB7-1D7C1B9B6D26}"/>
              </a:ext>
            </a:extLst>
          </p:cNvPr>
          <p:cNvGrpSpPr/>
          <p:nvPr/>
        </p:nvGrpSpPr>
        <p:grpSpPr>
          <a:xfrm>
            <a:off x="4814486" y="1819078"/>
            <a:ext cx="2574558" cy="1426151"/>
            <a:chOff x="0" y="54131"/>
            <a:chExt cx="2574557" cy="1430976"/>
          </a:xfrm>
        </p:grpSpPr>
        <p:sp>
          <p:nvSpPr>
            <p:cNvPr id="36" name="Закругленный прямоугольник">
              <a:extLst>
                <a:ext uri="{FF2B5EF4-FFF2-40B4-BE49-F238E27FC236}">
                  <a16:creationId xmlns:a16="http://schemas.microsoft.com/office/drawing/2014/main" id="{A0871B8C-4F4D-430E-B812-8473681217D8}"/>
                </a:ext>
              </a:extLst>
            </p:cNvPr>
            <p:cNvSpPr/>
            <p:nvPr/>
          </p:nvSpPr>
          <p:spPr>
            <a:xfrm>
              <a:off x="0" y="54131"/>
              <a:ext cx="2574557" cy="1430976"/>
            </a:xfrm>
            <a:prstGeom prst="roundRect">
              <a:avLst>
                <a:gd name="adj" fmla="val 14505"/>
              </a:avLst>
            </a:prstGeom>
            <a:solidFill>
              <a:srgbClr val="FFFFFF"/>
            </a:solidFill>
            <a:ln w="381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7" name="Обработка данных (scaling, dropna, target encoder etc.), кластеризация (kmeans) и разделение выборки на обучающие и тестовые наборы данных">
              <a:extLst>
                <a:ext uri="{FF2B5EF4-FFF2-40B4-BE49-F238E27FC236}">
                  <a16:creationId xmlns:a16="http://schemas.microsoft.com/office/drawing/2014/main" id="{530B8CC0-A0B1-485C-8EEB-A03B9B6B017D}"/>
                </a:ext>
              </a:extLst>
            </p:cNvPr>
            <p:cNvSpPr txBox="1"/>
            <p:nvPr/>
          </p:nvSpPr>
          <p:spPr>
            <a:xfrm>
              <a:off x="60792" y="600344"/>
              <a:ext cx="2452972" cy="338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300" b="1">
                  <a:latin typeface="HSE Sans"/>
                  <a:ea typeface="HSE Sans"/>
                  <a:cs typeface="HSE Sans"/>
                  <a:sym typeface="HSE Sans"/>
                </a:defRPr>
              </a:pPr>
              <a:r>
                <a:rPr lang="ru-RU" sz="1600" dirty="0"/>
                <a:t>Кластерный анализ</a:t>
              </a:r>
              <a:endParaRPr sz="1600" b="0" dirty="0"/>
            </a:p>
          </p:txBody>
        </p:sp>
      </p:grpSp>
      <p:grpSp>
        <p:nvGrpSpPr>
          <p:cNvPr id="321" name="Applying a neural network on text data"/>
          <p:cNvGrpSpPr/>
          <p:nvPr/>
        </p:nvGrpSpPr>
        <p:grpSpPr>
          <a:xfrm>
            <a:off x="8734033" y="1819078"/>
            <a:ext cx="2639780" cy="1463013"/>
            <a:chOff x="0" y="54131"/>
            <a:chExt cx="2761363" cy="1430976"/>
          </a:xfrm>
        </p:grpSpPr>
        <p:sp>
          <p:nvSpPr>
            <p:cNvPr id="319" name="Закругленный прямоугольник"/>
            <p:cNvSpPr/>
            <p:nvPr/>
          </p:nvSpPr>
          <p:spPr>
            <a:xfrm>
              <a:off x="0" y="54131"/>
              <a:ext cx="2761363" cy="1430976"/>
            </a:xfrm>
            <a:prstGeom prst="roundRect">
              <a:avLst>
                <a:gd name="adj" fmla="val 14505"/>
              </a:avLst>
            </a:prstGeom>
            <a:solidFill>
              <a:srgbClr val="FFFFFF"/>
            </a:solidFill>
            <a:ln w="381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latin typeface="HSE Sans"/>
                  <a:ea typeface="HSE Sans"/>
                  <a:cs typeface="HSE Sans"/>
                  <a:sym typeface="HSE Sans"/>
                </a:defRPr>
              </a:pPr>
              <a:endParaRPr/>
            </a:p>
          </p:txBody>
        </p:sp>
        <p:sp>
          <p:nvSpPr>
            <p:cNvPr id="320" name="Применение нейронной сети к текстовым данным(multilayer CNN with relu and sigmoid activation functions, Adam optimizer with binary cross entropy loss)"/>
            <p:cNvSpPr txBox="1"/>
            <p:nvPr/>
          </p:nvSpPr>
          <p:spPr>
            <a:xfrm>
              <a:off x="60792" y="477233"/>
              <a:ext cx="2639778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400">
                  <a:latin typeface="HSE Sans"/>
                  <a:ea typeface="HSE Sans"/>
                  <a:cs typeface="HSE Sans"/>
                  <a:sym typeface="HSE Sans"/>
                </a:defRPr>
              </a:pPr>
              <a:r>
                <a:rPr lang="ru-RU" sz="1600" b="1" dirty="0"/>
                <a:t>Построение </a:t>
              </a:r>
              <a:r>
                <a:rPr lang="ru-RU" sz="1600" b="1" dirty="0" err="1"/>
                <a:t>свёрточной</a:t>
              </a:r>
              <a:r>
                <a:rPr sz="1600" b="1" dirty="0"/>
                <a:t> </a:t>
              </a:r>
              <a:r>
                <a:rPr sz="1600" b="1" dirty="0" err="1"/>
                <a:t>нейронной</a:t>
              </a:r>
              <a:r>
                <a:rPr sz="1600" b="1" dirty="0"/>
                <a:t> </a:t>
              </a:r>
              <a:r>
                <a:rPr sz="1600" b="1" dirty="0" err="1"/>
                <a:t>сети</a:t>
              </a:r>
              <a:endParaRPr sz="1600" b="1" dirty="0"/>
            </a:p>
          </p:txBody>
        </p:sp>
      </p:grpSp>
      <p:grpSp>
        <p:nvGrpSpPr>
          <p:cNvPr id="38" name="Data processing, clustering and splitting a sample on train and test datasets">
            <a:extLst>
              <a:ext uri="{FF2B5EF4-FFF2-40B4-BE49-F238E27FC236}">
                <a16:creationId xmlns:a16="http://schemas.microsoft.com/office/drawing/2014/main" id="{9A4EFDE7-B3AE-4AC4-ADB8-5EADF147C04D}"/>
              </a:ext>
            </a:extLst>
          </p:cNvPr>
          <p:cNvGrpSpPr/>
          <p:nvPr/>
        </p:nvGrpSpPr>
        <p:grpSpPr>
          <a:xfrm>
            <a:off x="4837195" y="4368097"/>
            <a:ext cx="2574558" cy="1426151"/>
            <a:chOff x="0" y="54131"/>
            <a:chExt cx="2574557" cy="1430976"/>
          </a:xfrm>
        </p:grpSpPr>
        <p:sp>
          <p:nvSpPr>
            <p:cNvPr id="39" name="Закругленный прямоугольник">
              <a:extLst>
                <a:ext uri="{FF2B5EF4-FFF2-40B4-BE49-F238E27FC236}">
                  <a16:creationId xmlns:a16="http://schemas.microsoft.com/office/drawing/2014/main" id="{F8282E67-9E1E-43E2-BD13-F2B34E3D8B1D}"/>
                </a:ext>
              </a:extLst>
            </p:cNvPr>
            <p:cNvSpPr/>
            <p:nvPr/>
          </p:nvSpPr>
          <p:spPr>
            <a:xfrm>
              <a:off x="0" y="54131"/>
              <a:ext cx="2574557" cy="1430976"/>
            </a:xfrm>
            <a:prstGeom prst="roundRect">
              <a:avLst>
                <a:gd name="adj" fmla="val 14505"/>
              </a:avLst>
            </a:prstGeom>
            <a:solidFill>
              <a:srgbClr val="FFFFFF"/>
            </a:solidFill>
            <a:ln w="38100" cap="flat">
              <a:solidFill>
                <a:srgbClr val="00206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" name="Обработка данных (scaling, dropna, target encoder etc.), кластеризация (kmeans) и разделение выборки на обучающие и тестовые наборы данных">
              <a:extLst>
                <a:ext uri="{FF2B5EF4-FFF2-40B4-BE49-F238E27FC236}">
                  <a16:creationId xmlns:a16="http://schemas.microsoft.com/office/drawing/2014/main" id="{97B5E2AF-E5B5-41F0-859D-F71FE8778071}"/>
                </a:ext>
              </a:extLst>
            </p:cNvPr>
            <p:cNvSpPr txBox="1"/>
            <p:nvPr/>
          </p:nvSpPr>
          <p:spPr>
            <a:xfrm>
              <a:off x="60792" y="229189"/>
              <a:ext cx="2452972" cy="1080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0" marR="0" indent="0" algn="ctr" rtl="0" fontAlgn="auto" latinLnBrk="0" hangingPunct="0">
                <a:spcBef>
                  <a:spcPts val="0"/>
                </a:spcBef>
                <a:spcAft>
                  <a:spcPts val="0"/>
                </a:spcAft>
              </a:pPr>
              <a:r>
                <a:rPr lang="ru-RU" sz="1600" b="1" i="0" spc="0" baseline="0" dirty="0">
                  <a:ln>
                    <a:noFill/>
                  </a:ln>
                  <a:solidFill>
                    <a:srgbClr val="0F2C68"/>
                  </a:solidFill>
                  <a:effectLst/>
                  <a:latin typeface="HSE Sans" panose="02000000000000000000"/>
                  <a:ea typeface="Calibri" panose="020F0502020204030204" pitchFamily="34" charset="0"/>
                  <a:cs typeface="Calibri" panose="020F0502020204030204" pitchFamily="34" charset="0"/>
                </a:rPr>
                <a:t>Построение </a:t>
              </a:r>
              <a:r>
                <a:rPr lang="ru-RU" sz="1600" b="1" i="0" spc="0" baseline="0" dirty="0">
                  <a:ln>
                    <a:noFill/>
                  </a:ln>
                  <a:solidFill>
                    <a:srgbClr val="0F2C68"/>
                  </a:solidFill>
                  <a:effectLst/>
                  <a:latin typeface="HSE Sans" panose="02000000000000000000"/>
                  <a:ea typeface="HSE Sans" panose="02000000000000000000"/>
                  <a:cs typeface="HSE Sans" panose="02000000000000000000"/>
                </a:rPr>
                <a:t>различных</a:t>
              </a:r>
              <a:r>
                <a:rPr lang="ru-RU" sz="1600" b="1" i="0" spc="0" baseline="0" dirty="0">
                  <a:ln>
                    <a:noFill/>
                  </a:ln>
                  <a:solidFill>
                    <a:srgbClr val="0F2C68"/>
                  </a:solidFill>
                  <a:effectLst/>
                  <a:latin typeface="HSE Sans" panose="02000000000000000000"/>
                  <a:ea typeface="Calibri" panose="020F0502020204030204" pitchFamily="34" charset="0"/>
                  <a:cs typeface="Calibri" panose="020F0502020204030204" pitchFamily="34" charset="0"/>
                </a:rPr>
                <a:t> моделей статистического анализа и машинного обучения</a:t>
              </a:r>
              <a:endParaRPr lang="ru-RU" sz="1600" dirty="0">
                <a:effectLst/>
                <a:latin typeface="HSE Sans" panose="02000000000000000000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9F01FC-F865-48A0-B8D7-60980FF2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83" y="2359207"/>
            <a:ext cx="3653647" cy="35535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C65D67-DD31-454D-8A48-82D718AB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922" y="2362366"/>
            <a:ext cx="3568596" cy="3550388"/>
          </a:xfrm>
          <a:prstGeom prst="rect">
            <a:avLst/>
          </a:prstGeom>
        </p:spPr>
      </p:pic>
      <p:sp>
        <p:nvSpPr>
          <p:cNvPr id="343" name="TextBox 16"/>
          <p:cNvSpPr txBox="1">
            <a:spLocks noGrp="1"/>
          </p:cNvSpPr>
          <p:nvPr>
            <p:ph type="sldNum" sz="quarter" idx="4294967295"/>
          </p:nvPr>
        </p:nvSpPr>
        <p:spPr>
          <a:xfrm>
            <a:off x="10410201" y="532278"/>
            <a:ext cx="153963" cy="304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44" name="Заголовок 2"/>
          <p:cNvSpPr txBox="1">
            <a:spLocks noGrp="1"/>
          </p:cNvSpPr>
          <p:nvPr>
            <p:ph type="title"/>
          </p:nvPr>
        </p:nvSpPr>
        <p:spPr>
          <a:xfrm>
            <a:off x="535438" y="909303"/>
            <a:ext cx="2607258" cy="656620"/>
          </a:xfrm>
          <a:prstGeom prst="rect">
            <a:avLst/>
          </a:prstGeom>
        </p:spPr>
        <p:txBody>
          <a:bodyPr/>
          <a:lstStyle>
            <a:lvl1pPr defTabSz="630936">
              <a:lnSpc>
                <a:spcPct val="180000"/>
              </a:lnSpc>
              <a:defRPr sz="2100" b="1"/>
            </a:lvl1pPr>
          </a:lstStyle>
          <a:p>
            <a:r>
              <a:rPr lang="ru-RU" dirty="0"/>
              <a:t>Обработка данных</a:t>
            </a:r>
            <a:endParaRPr dirty="0"/>
          </a:p>
        </p:txBody>
      </p:sp>
      <p:sp>
        <p:nvSpPr>
          <p:cNvPr id="345" name="TextBox 10"/>
          <p:cNvSpPr txBox="1"/>
          <p:nvPr/>
        </p:nvSpPr>
        <p:spPr>
          <a:xfrm>
            <a:off x="560392" y="1305858"/>
            <a:ext cx="11296328" cy="50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defTabSz="438911">
              <a:lnSpc>
                <a:spcPct val="180000"/>
              </a:lnSpc>
              <a:buSzPct val="100000"/>
              <a:buFont typeface="Arial"/>
              <a:buChar char="•"/>
              <a:defRPr sz="2000"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1700" dirty="0"/>
              <a:t>Разбиение данных на </a:t>
            </a:r>
            <a:r>
              <a:rPr lang="ru-RU" sz="1700" b="1" dirty="0"/>
              <a:t>2 подвыборки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6D5BEF3F-D6D4-4C7E-A782-124CE6887EA3}"/>
              </a:ext>
            </a:extLst>
          </p:cNvPr>
          <p:cNvSpPr txBox="1">
            <a:spLocks/>
          </p:cNvSpPr>
          <p:nvPr/>
        </p:nvSpPr>
        <p:spPr>
          <a:xfrm>
            <a:off x="1143689" y="540902"/>
            <a:ext cx="1901826" cy="415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/>
              <a:t>Факультет Экономических наук</a:t>
            </a:r>
            <a:endParaRPr lang="ru-RU" dirty="0"/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10015C46-5422-4233-AA6C-2750D55856DE}"/>
              </a:ext>
            </a:extLst>
          </p:cNvPr>
          <p:cNvSpPr txBox="1">
            <a:spLocks/>
          </p:cNvSpPr>
          <p:nvPr/>
        </p:nvSpPr>
        <p:spPr>
          <a:xfrm>
            <a:off x="3499686" y="489300"/>
            <a:ext cx="2432423" cy="53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675924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924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sz="1000"/>
              <a:t>Статистический анализ данных и методы машинного обучения в задачах выявления страхового мошенничества</a:t>
            </a:r>
            <a:endParaRPr lang="ru-RU" sz="1000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554D83BF-B33A-43E8-B1A7-450F44CA7499}"/>
              </a:ext>
            </a:extLst>
          </p:cNvPr>
          <p:cNvSpPr txBox="1">
            <a:spLocks/>
          </p:cNvSpPr>
          <p:nvPr/>
        </p:nvSpPr>
        <p:spPr>
          <a:xfrm>
            <a:off x="6259891" y="548719"/>
            <a:ext cx="2070101" cy="408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100" b="1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lang="ru-RU" dirty="0"/>
              <a:t>Обработка данных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D74EEBE4-A6BC-40E5-AAE7-ED26E7C69201}"/>
              </a:ext>
            </a:extLst>
          </p:cNvPr>
          <p:cNvSpPr txBox="1">
            <a:spLocks/>
          </p:cNvSpPr>
          <p:nvPr/>
        </p:nvSpPr>
        <p:spPr>
          <a:xfrm>
            <a:off x="480881" y="6452857"/>
            <a:ext cx="10006301" cy="25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0E2D69"/>
                </a:solidFill>
                <a:uFillTx/>
                <a:latin typeface="HSE Sans"/>
                <a:ea typeface="HSE Sans"/>
                <a:cs typeface="HSE Sans"/>
                <a:sym typeface="HSE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F2C68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defRPr sz="1600"/>
            </a:pPr>
            <a:r>
              <a:rPr lang="ru-RU" sz="1200" dirty="0">
                <a:ea typeface="Calibri" panose="020F0502020204030204" pitchFamily="34" charset="0"/>
                <a:cs typeface="Times New Roman" panose="02020603050405020304" pitchFamily="18" charset="0"/>
              </a:rPr>
              <a:t>*основа слова не обязательно совпадает с морфологическим корнем слова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2C27C-625C-4822-A465-6D134A19CB5B}"/>
              </a:ext>
            </a:extLst>
          </p:cNvPr>
          <p:cNvSpPr txBox="1"/>
          <p:nvPr/>
        </p:nvSpPr>
        <p:spPr>
          <a:xfrm>
            <a:off x="1479489" y="5901960"/>
            <a:ext cx="33264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2. Облако слов описаний заявлений в договорах страхования жизни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7F83A7-8675-4BDE-BE35-01A08C11D7B4}"/>
              </a:ext>
            </a:extLst>
          </p:cNvPr>
          <p:cNvSpPr txBox="1"/>
          <p:nvPr/>
        </p:nvSpPr>
        <p:spPr>
          <a:xfrm>
            <a:off x="7280460" y="5904723"/>
            <a:ext cx="34755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200" i="1">
                <a:solidFill>
                  <a:srgbClr val="0E2D69"/>
                </a:solidFill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dirty="0"/>
              <a:t>Рис. 3. Облако слов описаний заявлений в договорах страхования не-жизни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EBAA233-E88F-4041-9071-A5911CC65AE4}"/>
              </a:ext>
            </a:extLst>
          </p:cNvPr>
          <p:cNvSpPr txBox="1"/>
          <p:nvPr/>
        </p:nvSpPr>
        <p:spPr>
          <a:xfrm>
            <a:off x="560392" y="1591341"/>
            <a:ext cx="11296328" cy="50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defTabSz="438911">
              <a:lnSpc>
                <a:spcPct val="180000"/>
              </a:lnSpc>
              <a:buSzPct val="100000"/>
              <a:buFont typeface="Arial"/>
              <a:buChar char="•"/>
              <a:defRPr sz="2000"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1700" dirty="0"/>
              <a:t>Категориальные данные обрабатываются с помощью алгоритма </a:t>
            </a:r>
            <a:r>
              <a:rPr lang="en-US" sz="1700" b="1" dirty="0"/>
              <a:t>Target Encoder</a:t>
            </a:r>
            <a:r>
              <a:rPr lang="ru-RU" sz="1700" dirty="0"/>
              <a:t>, числовые – нормализируются</a:t>
            </a:r>
            <a:endParaRPr lang="en-US" sz="1700" b="1" dirty="0"/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359261C8-EB53-42C3-95BC-CE178FD415C0}"/>
              </a:ext>
            </a:extLst>
          </p:cNvPr>
          <p:cNvSpPr txBox="1"/>
          <p:nvPr/>
        </p:nvSpPr>
        <p:spPr>
          <a:xfrm>
            <a:off x="560392" y="1889919"/>
            <a:ext cx="11296328" cy="50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defTabSz="438911">
              <a:lnSpc>
                <a:spcPct val="180000"/>
              </a:lnSpc>
              <a:buSzPct val="100000"/>
              <a:buFont typeface="Arial"/>
              <a:buChar char="•"/>
              <a:defRPr sz="2000">
                <a:latin typeface="HSE Sans"/>
                <a:ea typeface="HSE Sans"/>
                <a:cs typeface="HSE Sans"/>
                <a:sym typeface="HSE Sans"/>
              </a:defRPr>
            </a:pPr>
            <a:r>
              <a:rPr lang="ru-RU" sz="1700" dirty="0"/>
              <a:t>Текстовые данные очищаются, приводятся к </a:t>
            </a:r>
            <a:r>
              <a:rPr lang="ru-RU" sz="1700" b="1" dirty="0"/>
              <a:t>основе</a:t>
            </a:r>
            <a:r>
              <a:rPr lang="ru-RU" sz="1700" dirty="0"/>
              <a:t>*, а потом </a:t>
            </a:r>
            <a:r>
              <a:rPr lang="ru-RU" sz="1700" b="1" dirty="0" err="1"/>
              <a:t>векторизируются</a:t>
            </a:r>
            <a:r>
              <a:rPr lang="ru-RU" sz="1700" dirty="0"/>
              <a:t> с помощью частотного </a:t>
            </a:r>
            <a:r>
              <a:rPr lang="ru-RU" sz="1700" b="1" dirty="0" err="1"/>
              <a:t>токенайзера</a:t>
            </a:r>
            <a:endParaRPr sz="1700" b="1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F2C68"/>
      </a:dk1>
      <a:lt1>
        <a:srgbClr val="686359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F2C68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F2C68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F2C68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F2C68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8667</TotalTime>
  <Words>2381</Words>
  <Application>Microsoft Office PowerPoint</Application>
  <PresentationFormat>Широкоэкранный</PresentationFormat>
  <Paragraphs>515</Paragraphs>
  <Slides>24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HSE Sans</vt:lpstr>
      <vt:lpstr>Times New Roman</vt:lpstr>
      <vt:lpstr>Office Theme</vt:lpstr>
      <vt:lpstr>Статистический анализ данных и методы машинного обучения в задачах выявления страхового мошенничества</vt:lpstr>
      <vt:lpstr>Презентация PowerPoint</vt:lpstr>
      <vt:lpstr>Презентация PowerPoint</vt:lpstr>
      <vt:lpstr>Цель исследования: Разработать высококачественную модель, которая будет использовать категориальные, числовые признаки, а также текстовые данные, которые будут обработаны методами глубинного обучения</vt:lpstr>
      <vt:lpstr>Презентация PowerPoint</vt:lpstr>
      <vt:lpstr>Ограничения исследования</vt:lpstr>
      <vt:lpstr>Описание данных</vt:lpstr>
      <vt:lpstr>Презентация PowerPoint</vt:lpstr>
      <vt:lpstr>Обработка данных</vt:lpstr>
      <vt:lpstr>Кластерный анализ</vt:lpstr>
      <vt:lpstr>Результаты кластеризации</vt:lpstr>
      <vt:lpstr>Построение свёрточной нейронной сети (CNN)</vt:lpstr>
      <vt:lpstr>Обучение свёрточной нейронной сети</vt:lpstr>
      <vt:lpstr>Результаты предсказаний нейронной сети</vt:lpstr>
      <vt:lpstr>Добавление новых признаков</vt:lpstr>
      <vt:lpstr>Обучение моделей</vt:lpstr>
      <vt:lpstr>Обучение моделей</vt:lpstr>
      <vt:lpstr>Результаты на данных страхования жизни</vt:lpstr>
      <vt:lpstr>Лучшие модели из методов статистического анализа и машинного обучения, данные страхования жизни</vt:lpstr>
      <vt:lpstr>Значимость признаков в данных страхования жизни</vt:lpstr>
      <vt:lpstr>Результаты на данных страхования не-жизни</vt:lpstr>
      <vt:lpstr>Лучшие модели из методов статистического анализа и машинного обучения, данные страхования не-жизни</vt:lpstr>
      <vt:lpstr>Значимость признаков в данных страхования не-жизни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DATA ANALYSIS AND MACHINE LEARNING METHODS IN INSURANCE FRAUD DETECTION TASKS</dc:title>
  <dc:creator>User</dc:creator>
  <cp:lastModifiedBy>Дмитрий Труфанов</cp:lastModifiedBy>
  <cp:revision>83</cp:revision>
  <dcterms:modified xsi:type="dcterms:W3CDTF">2023-05-24T19:10:13Z</dcterms:modified>
</cp:coreProperties>
</file>